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797" r:id="rId5"/>
    <p:sldId id="690" r:id="rId6"/>
    <p:sldId id="665" r:id="rId7"/>
    <p:sldId id="680" r:id="rId8"/>
    <p:sldId id="758" r:id="rId9"/>
    <p:sldId id="313" r:id="rId10"/>
    <p:sldId id="751" r:id="rId11"/>
    <p:sldId id="792" r:id="rId12"/>
    <p:sldId id="798" r:id="rId13"/>
    <p:sldId id="744" r:id="rId14"/>
    <p:sldId id="693" r:id="rId15"/>
    <p:sldId id="694" r:id="rId16"/>
    <p:sldId id="696" r:id="rId17"/>
    <p:sldId id="695" r:id="rId18"/>
    <p:sldId id="697" r:id="rId19"/>
    <p:sldId id="794" r:id="rId20"/>
    <p:sldId id="285" r:id="rId21"/>
    <p:sldId id="745" r:id="rId22"/>
    <p:sldId id="746" r:id="rId23"/>
    <p:sldId id="747" r:id="rId24"/>
    <p:sldId id="748" r:id="rId25"/>
    <p:sldId id="728" r:id="rId26"/>
    <p:sldId id="269" r:id="rId27"/>
    <p:sldId id="295" r:id="rId28"/>
    <p:sldId id="301" r:id="rId29"/>
    <p:sldId id="730" r:id="rId30"/>
    <p:sldId id="737" r:id="rId31"/>
    <p:sldId id="302" r:id="rId32"/>
    <p:sldId id="795" r:id="rId33"/>
    <p:sldId id="289" r:id="rId34"/>
    <p:sldId id="742" r:id="rId35"/>
    <p:sldId id="759" r:id="rId36"/>
    <p:sldId id="760" r:id="rId37"/>
    <p:sldId id="796" r:id="rId38"/>
    <p:sldId id="750" r:id="rId39"/>
    <p:sldId id="757" r:id="rId40"/>
    <p:sldId id="752" r:id="rId41"/>
    <p:sldId id="753" r:id="rId42"/>
    <p:sldId id="756" r:id="rId43"/>
    <p:sldId id="800" r:id="rId44"/>
    <p:sldId id="799" r:id="rId4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 Introduction" id="{5E87A372-6349-4131-98E9-6FB25B7D1ED6}">
          <p14:sldIdLst>
            <p14:sldId id="797"/>
            <p14:sldId id="690"/>
            <p14:sldId id="665"/>
            <p14:sldId id="680"/>
            <p14:sldId id="758"/>
            <p14:sldId id="313"/>
            <p14:sldId id="751"/>
            <p14:sldId id="792"/>
          </p14:sldIdLst>
        </p14:section>
        <p14:section name="Forms in FHIR" id="{7131B0A5-5D33-4B72-A3EF-741643669E91}">
          <p14:sldIdLst>
            <p14:sldId id="798"/>
            <p14:sldId id="744"/>
            <p14:sldId id="693"/>
            <p14:sldId id="694"/>
            <p14:sldId id="696"/>
            <p14:sldId id="695"/>
            <p14:sldId id="697"/>
          </p14:sldIdLst>
        </p14:section>
        <p14:section name="FHIR Form Resources" id="{DEBF3A77-34CF-43BE-A4BC-A885E82A274F}">
          <p14:sldIdLst>
            <p14:sldId id="794"/>
            <p14:sldId id="285"/>
            <p14:sldId id="745"/>
            <p14:sldId id="746"/>
            <p14:sldId id="747"/>
            <p14:sldId id="748"/>
            <p14:sldId id="728"/>
            <p14:sldId id="269"/>
            <p14:sldId id="295"/>
            <p14:sldId id="301"/>
            <p14:sldId id="730"/>
            <p14:sldId id="737"/>
            <p14:sldId id="302"/>
          </p14:sldIdLst>
        </p14:section>
        <p14:section name="Structured Data Capture" id="{B9A4F0AD-0D78-41CE-AC2C-2BEAD3552AD0}">
          <p14:sldIdLst>
            <p14:sldId id="795"/>
            <p14:sldId id="289"/>
            <p14:sldId id="742"/>
            <p14:sldId id="759"/>
            <p14:sldId id="760"/>
          </p14:sldIdLst>
        </p14:section>
        <p14:section name="Authoring Exercises" id="{40EF940B-17E1-471D-8F27-5A793A072C41}">
          <p14:sldIdLst>
            <p14:sldId id="796"/>
            <p14:sldId id="750"/>
            <p14:sldId id="757"/>
            <p14:sldId id="752"/>
            <p14:sldId id="753"/>
            <p14:sldId id="756"/>
            <p14:sldId id="800"/>
            <p14:sldId id="7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F7EB04-2042-28C4-7D23-DF347712863D}" name="Forouzi, Sam" initials="SF" userId="S::sam.forouzi@ontariohealth.ca::0b6d262b-2292-43d2-8971-5e6d1ff46381" providerId="AD"/>
  <p188:author id="{5751DB2D-1468-D17D-AFCF-D0AAF3269F66}" name="Lloyd McKenzie" initials="LM" userId="S::lloyd.mckenzie@dogwoodhealthconsulting.com::4649093d-15d4-474a-b05d-c722cc0d1582" providerId="AD"/>
  <p188:author id="{A35F686D-0653-5C3C-ECC2-1EA5E9BC1567}" name="McKenzie, Lloyd" initials="ML" userId="S::lloyd.mckenzie@ontariohealth.ca::4544ac19-90a7-4bc9-9dda-63119ceabc25" providerId="AD"/>
  <p188:author id="{79546CBB-4E20-B293-08EF-BB0AB8FFD517}" name="Jiang, Cindy" initials="JC" userId="S::cindy.jiang@ontariohealth.ca::69d1e1d9-d579-464b-a84a-3870a6d2e06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loyd McKenzie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0000"/>
    <a:srgbClr val="747679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AC0E11-D36C-8E45-3EC1-F226F01CF47F}" v="35" dt="2025-02-26T19:57:27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20" autoAdjust="0"/>
  </p:normalViewPr>
  <p:slideViewPr>
    <p:cSldViewPr snapToGrid="0">
      <p:cViewPr varScale="1">
        <p:scale>
          <a:sx n="124" d="100"/>
          <a:sy n="124" d="100"/>
        </p:scale>
        <p:origin x="11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Travon" userId="S::travon.smith@ontariohealth.ca::7b3aeafc-2903-42e7-a83c-385da38dde87" providerId="AD" clId="Web-{71AC0E11-D36C-8E45-3EC1-F226F01CF47F}"/>
    <pc:docChg chg="modSld">
      <pc:chgData name="Smith, Travon" userId="S::travon.smith@ontariohealth.ca::7b3aeafc-2903-42e7-a83c-385da38dde87" providerId="AD" clId="Web-{71AC0E11-D36C-8E45-3EC1-F226F01CF47F}" dt="2025-02-26T19:57:27.023" v="57" actId="20577"/>
      <pc:docMkLst>
        <pc:docMk/>
      </pc:docMkLst>
      <pc:sldChg chg="modSp">
        <pc:chgData name="Smith, Travon" userId="S::travon.smith@ontariohealth.ca::7b3aeafc-2903-42e7-a83c-385da38dde87" providerId="AD" clId="Web-{71AC0E11-D36C-8E45-3EC1-F226F01CF47F}" dt="2025-02-26T19:55:20.914" v="46" actId="20577"/>
        <pc:sldMkLst>
          <pc:docMk/>
          <pc:sldMk cId="3474470452" sldId="301"/>
        </pc:sldMkLst>
        <pc:spChg chg="mod">
          <ac:chgData name="Smith, Travon" userId="S::travon.smith@ontariohealth.ca::7b3aeafc-2903-42e7-a83c-385da38dde87" providerId="AD" clId="Web-{71AC0E11-D36C-8E45-3EC1-F226F01CF47F}" dt="2025-02-26T19:55:20.914" v="46" actId="20577"/>
          <ac:spMkLst>
            <pc:docMk/>
            <pc:sldMk cId="3474470452" sldId="301"/>
            <ac:spMk id="3" creationId="{B912A5C5-1BB2-480B-87AC-F353D45FC671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0:33.554" v="17" actId="20577"/>
        <pc:sldMkLst>
          <pc:docMk/>
          <pc:sldMk cId="3946703699" sldId="313"/>
        </pc:sldMkLst>
        <pc:spChg chg="mod">
          <ac:chgData name="Smith, Travon" userId="S::travon.smith@ontariohealth.ca::7b3aeafc-2903-42e7-a83c-385da38dde87" providerId="AD" clId="Web-{71AC0E11-D36C-8E45-3EC1-F226F01CF47F}" dt="2025-02-26T19:50:33.554" v="17" actId="20577"/>
          <ac:spMkLst>
            <pc:docMk/>
            <pc:sldMk cId="3946703699" sldId="313"/>
            <ac:spMk id="3" creationId="{05BD942B-24C0-401F-A1D8-9D7B5AADF767}"/>
          </ac:spMkLst>
        </pc:spChg>
      </pc:sldChg>
      <pc:sldChg chg="modSp modCm">
        <pc:chgData name="Smith, Travon" userId="S::travon.smith@ontariohealth.ca::7b3aeafc-2903-42e7-a83c-385da38dde87" providerId="AD" clId="Web-{71AC0E11-D36C-8E45-3EC1-F226F01CF47F}" dt="2025-02-26T19:47:53.664" v="1" actId="20577"/>
        <pc:sldMkLst>
          <pc:docMk/>
          <pc:sldMk cId="655917162" sldId="665"/>
        </pc:sldMkLst>
        <pc:spChg chg="mod">
          <ac:chgData name="Smith, Travon" userId="S::travon.smith@ontariohealth.ca::7b3aeafc-2903-42e7-a83c-385da38dde87" providerId="AD" clId="Web-{71AC0E11-D36C-8E45-3EC1-F226F01CF47F}" dt="2025-02-26T19:47:53.664" v="1" actId="20577"/>
          <ac:spMkLst>
            <pc:docMk/>
            <pc:sldMk cId="655917162" sldId="665"/>
            <ac:spMk id="4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mith, Travon" userId="S::travon.smith@ontariohealth.ca::7b3aeafc-2903-42e7-a83c-385da38dde87" providerId="AD" clId="Web-{71AC0E11-D36C-8E45-3EC1-F226F01CF47F}" dt="2025-02-26T19:47:49.601" v="0" actId="20577"/>
              <pc2:cmMkLst xmlns:pc2="http://schemas.microsoft.com/office/powerpoint/2019/9/main/command">
                <pc:docMk/>
                <pc:sldMk cId="655917162" sldId="665"/>
                <pc2:cmMk id="{4512418B-6CC8-4F27-8BF8-E8AA5BDF764B}"/>
              </pc2:cmMkLst>
            </pc226:cmChg>
          </p:ext>
        </pc:extLst>
      </pc:sldChg>
      <pc:sldChg chg="modSp modCm">
        <pc:chgData name="Smith, Travon" userId="S::travon.smith@ontariohealth.ca::7b3aeafc-2903-42e7-a83c-385da38dde87" providerId="AD" clId="Web-{71AC0E11-D36C-8E45-3EC1-F226F01CF47F}" dt="2025-02-26T19:53:58.336" v="35" actId="20577"/>
        <pc:sldMkLst>
          <pc:docMk/>
          <pc:sldMk cId="4255179646" sldId="695"/>
        </pc:sldMkLst>
        <pc:spChg chg="mod">
          <ac:chgData name="Smith, Travon" userId="S::travon.smith@ontariohealth.ca::7b3aeafc-2903-42e7-a83c-385da38dde87" providerId="AD" clId="Web-{71AC0E11-D36C-8E45-3EC1-F226F01CF47F}" dt="2025-02-26T19:53:58.336" v="35" actId="20577"/>
          <ac:spMkLst>
            <pc:docMk/>
            <pc:sldMk cId="4255179646" sldId="695"/>
            <ac:spMk id="3" creationId="{D3EF8B08-29E7-4EC6-9471-34D3A4DC94D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mith, Travon" userId="S::travon.smith@ontariohealth.ca::7b3aeafc-2903-42e7-a83c-385da38dde87" providerId="AD" clId="Web-{71AC0E11-D36C-8E45-3EC1-F226F01CF47F}" dt="2025-02-26T19:53:58.336" v="35" actId="20577"/>
              <pc2:cmMkLst xmlns:pc2="http://schemas.microsoft.com/office/powerpoint/2019/9/main/command">
                <pc:docMk/>
                <pc:sldMk cId="4255179646" sldId="695"/>
                <pc2:cmMk id="{3D7399D2-A986-43CF-978D-BE9B877B9720}"/>
              </pc2:cmMkLst>
            </pc226:cmChg>
          </p:ext>
        </pc:extLst>
      </pc:sldChg>
      <pc:sldChg chg="modSp modCm">
        <pc:chgData name="Smith, Travon" userId="S::travon.smith@ontariohealth.ca::7b3aeafc-2903-42e7-a83c-385da38dde87" providerId="AD" clId="Web-{71AC0E11-D36C-8E45-3EC1-F226F01CF47F}" dt="2025-02-26T19:54:12.398" v="40" actId="20577"/>
        <pc:sldMkLst>
          <pc:docMk/>
          <pc:sldMk cId="1660442019" sldId="697"/>
        </pc:sldMkLst>
        <pc:spChg chg="mod">
          <ac:chgData name="Smith, Travon" userId="S::travon.smith@ontariohealth.ca::7b3aeafc-2903-42e7-a83c-385da38dde87" providerId="AD" clId="Web-{71AC0E11-D36C-8E45-3EC1-F226F01CF47F}" dt="2025-02-26T19:54:12.398" v="40" actId="20577"/>
          <ac:spMkLst>
            <pc:docMk/>
            <pc:sldMk cId="1660442019" sldId="697"/>
            <ac:spMk id="3" creationId="{7B978CDD-8F6F-49B5-AB6A-B7EC5483166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mith, Travon" userId="S::travon.smith@ontariohealth.ca::7b3aeafc-2903-42e7-a83c-385da38dde87" providerId="AD" clId="Web-{71AC0E11-D36C-8E45-3EC1-F226F01CF47F}" dt="2025-02-26T19:54:12.398" v="40" actId="20577"/>
              <pc2:cmMkLst xmlns:pc2="http://schemas.microsoft.com/office/powerpoint/2019/9/main/command">
                <pc:docMk/>
                <pc:sldMk cId="1660442019" sldId="697"/>
                <pc2:cmMk id="{997E4816-4406-4F00-8BDA-96957B37B40E}"/>
              </pc2:cmMkLst>
            </pc226:cmChg>
          </p:ext>
        </pc:extLst>
      </pc:sldChg>
      <pc:sldChg chg="modSp">
        <pc:chgData name="Smith, Travon" userId="S::travon.smith@ontariohealth.ca::7b3aeafc-2903-42e7-a83c-385da38dde87" providerId="AD" clId="Web-{71AC0E11-D36C-8E45-3EC1-F226F01CF47F}" dt="2025-02-26T19:54:46.023" v="43" actId="20577"/>
        <pc:sldMkLst>
          <pc:docMk/>
          <pc:sldMk cId="2917706859" sldId="745"/>
        </pc:sldMkLst>
        <pc:spChg chg="mod">
          <ac:chgData name="Smith, Travon" userId="S::travon.smith@ontariohealth.ca::7b3aeafc-2903-42e7-a83c-385da38dde87" providerId="AD" clId="Web-{71AC0E11-D36C-8E45-3EC1-F226F01CF47F}" dt="2025-02-26T19:54:46.023" v="43" actId="20577"/>
          <ac:spMkLst>
            <pc:docMk/>
            <pc:sldMk cId="2917706859" sldId="745"/>
            <ac:spMk id="3" creationId="{0A6056EA-B749-4FDB-AF35-9D3721A6049A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6:27.007" v="51" actId="20577"/>
        <pc:sldMkLst>
          <pc:docMk/>
          <pc:sldMk cId="1568042007" sldId="750"/>
        </pc:sldMkLst>
        <pc:spChg chg="mod">
          <ac:chgData name="Smith, Travon" userId="S::travon.smith@ontariohealth.ca::7b3aeafc-2903-42e7-a83c-385da38dde87" providerId="AD" clId="Web-{71AC0E11-D36C-8E45-3EC1-F226F01CF47F}" dt="2025-02-26T19:56:27.007" v="51" actId="20577"/>
          <ac:spMkLst>
            <pc:docMk/>
            <pc:sldMk cId="1568042007" sldId="750"/>
            <ac:spMk id="3" creationId="{EBCFECAB-1935-44C9-B158-F6E7DE191797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6:52.523" v="53" actId="20577"/>
        <pc:sldMkLst>
          <pc:docMk/>
          <pc:sldMk cId="1119317064" sldId="752"/>
        </pc:sldMkLst>
        <pc:spChg chg="mod">
          <ac:chgData name="Smith, Travon" userId="S::travon.smith@ontariohealth.ca::7b3aeafc-2903-42e7-a83c-385da38dde87" providerId="AD" clId="Web-{71AC0E11-D36C-8E45-3EC1-F226F01CF47F}" dt="2025-02-26T19:56:52.523" v="53" actId="20577"/>
          <ac:spMkLst>
            <pc:docMk/>
            <pc:sldMk cId="1119317064" sldId="752"/>
            <ac:spMk id="3" creationId="{34EC6EF0-CFA7-4EC0-92D8-CA10CB83717A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7:27.023" v="57" actId="20577"/>
        <pc:sldMkLst>
          <pc:docMk/>
          <pc:sldMk cId="2328600984" sldId="756"/>
        </pc:sldMkLst>
        <pc:spChg chg="mod">
          <ac:chgData name="Smith, Travon" userId="S::travon.smith@ontariohealth.ca::7b3aeafc-2903-42e7-a83c-385da38dde87" providerId="AD" clId="Web-{71AC0E11-D36C-8E45-3EC1-F226F01CF47F}" dt="2025-02-26T19:57:27.023" v="57" actId="20577"/>
          <ac:spMkLst>
            <pc:docMk/>
            <pc:sldMk cId="2328600984" sldId="756"/>
            <ac:spMk id="3" creationId="{738E61C7-DAB2-4643-AD7A-C0AD83007626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6:07.148" v="49" actId="20577"/>
        <pc:sldMkLst>
          <pc:docMk/>
          <pc:sldMk cId="2312712665" sldId="760"/>
        </pc:sldMkLst>
        <pc:spChg chg="mod">
          <ac:chgData name="Smith, Travon" userId="S::travon.smith@ontariohealth.ca::7b3aeafc-2903-42e7-a83c-385da38dde87" providerId="AD" clId="Web-{71AC0E11-D36C-8E45-3EC1-F226F01CF47F}" dt="2025-02-26T19:56:07.148" v="49" actId="20577"/>
          <ac:spMkLst>
            <pc:docMk/>
            <pc:sldMk cId="2312712665" sldId="760"/>
            <ac:spMk id="8" creationId="{D4E7AE98-8505-1F41-CD11-195BF37E069A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3:40.617" v="28" actId="20577"/>
        <pc:sldMkLst>
          <pc:docMk/>
          <pc:sldMk cId="1526595775" sldId="801"/>
        </pc:sldMkLst>
        <pc:spChg chg="mod">
          <ac:chgData name="Smith, Travon" userId="S::travon.smith@ontariohealth.ca::7b3aeafc-2903-42e7-a83c-385da38dde87" providerId="AD" clId="Web-{71AC0E11-D36C-8E45-3EC1-F226F01CF47F}" dt="2025-02-26T19:49:18.414" v="7" actId="20577"/>
          <ac:spMkLst>
            <pc:docMk/>
            <pc:sldMk cId="1526595775" sldId="801"/>
            <ac:spMk id="7" creationId="{54D041DF-033A-47F2-ADF5-8F3B88540DC7}"/>
          </ac:spMkLst>
        </pc:spChg>
        <pc:spChg chg="mod">
          <ac:chgData name="Smith, Travon" userId="S::travon.smith@ontariohealth.ca::7b3aeafc-2903-42e7-a83c-385da38dde87" providerId="AD" clId="Web-{71AC0E11-D36C-8E45-3EC1-F226F01CF47F}" dt="2025-02-26T19:53:40.617" v="28" actId="20577"/>
          <ac:spMkLst>
            <pc:docMk/>
            <pc:sldMk cId="1526595775" sldId="801"/>
            <ac:spMk id="8" creationId="{ADDD8B1D-F398-477E-8815-E34259344054}"/>
          </ac:spMkLst>
        </pc:spChg>
      </pc:sldChg>
    </pc:docChg>
  </pc:docChgLst>
  <pc:docChgLst>
    <pc:chgData name="Lee-Kaye, Viannie" userId="S::viannie.lee-kaye@ontariohealth.ca::3de52d22-2636-4a4f-87c8-a4f3c825bd0d" providerId="AD" clId="Web-{165CBA74-705B-4BB9-989B-CF145F7CC4B3}"/>
    <pc:docChg chg="modSld">
      <pc:chgData name="Lee-Kaye, Viannie" userId="S::viannie.lee-kaye@ontariohealth.ca::3de52d22-2636-4a4f-87c8-a4f3c825bd0d" providerId="AD" clId="Web-{165CBA74-705B-4BB9-989B-CF145F7CC4B3}" dt="2025-02-07T15:42:26.282" v="3" actId="20577"/>
      <pc:docMkLst>
        <pc:docMk/>
      </pc:docMkLst>
      <pc:sldChg chg="modSp">
        <pc:chgData name="Lee-Kaye, Viannie" userId="S::viannie.lee-kaye@ontariohealth.ca::3de52d22-2636-4a4f-87c8-a4f3c825bd0d" providerId="AD" clId="Web-{165CBA74-705B-4BB9-989B-CF145F7CC4B3}" dt="2025-02-07T15:42:26.282" v="3" actId="20577"/>
        <pc:sldMkLst>
          <pc:docMk/>
          <pc:sldMk cId="655917162" sldId="665"/>
        </pc:sldMkLst>
        <pc:spChg chg="mod">
          <ac:chgData name="Lee-Kaye, Viannie" userId="S::viannie.lee-kaye@ontariohealth.ca::3de52d22-2636-4a4f-87c8-a4f3c825bd0d" providerId="AD" clId="Web-{165CBA74-705B-4BB9-989B-CF145F7CC4B3}" dt="2025-02-07T15:42:26.282" v="3" actId="20577"/>
          <ac:spMkLst>
            <pc:docMk/>
            <pc:sldMk cId="655917162" sldId="665"/>
            <ac:spMk id="4" creationId="{00000000-0000-0000-0000-000000000000}"/>
          </ac:spMkLst>
        </pc:spChg>
      </pc:sldChg>
      <pc:sldChg chg="modSp">
        <pc:chgData name="Lee-Kaye, Viannie" userId="S::viannie.lee-kaye@ontariohealth.ca::3de52d22-2636-4a4f-87c8-a4f3c825bd0d" providerId="AD" clId="Web-{165CBA74-705B-4BB9-989B-CF145F7CC4B3}" dt="2025-02-07T15:38:18.481" v="1" actId="20577"/>
        <pc:sldMkLst>
          <pc:docMk/>
          <pc:sldMk cId="1068210073" sldId="758"/>
        </pc:sldMkLst>
        <pc:spChg chg="mod">
          <ac:chgData name="Lee-Kaye, Viannie" userId="S::viannie.lee-kaye@ontariohealth.ca::3de52d22-2636-4a4f-87c8-a4f3c825bd0d" providerId="AD" clId="Web-{165CBA74-705B-4BB9-989B-CF145F7CC4B3}" dt="2025-02-07T15:38:18.481" v="1" actId="20577"/>
          <ac:spMkLst>
            <pc:docMk/>
            <pc:sldMk cId="1068210073" sldId="758"/>
            <ac:spMk id="3" creationId="{265F06E4-AA8E-0233-8B95-FA7FA4341F19}"/>
          </ac:spMkLst>
        </pc:spChg>
      </pc:sldChg>
    </pc:docChg>
  </pc:docChgLst>
  <pc:docChgLst>
    <pc:chgData name="Jiang, Cindy" userId="S::cindy.jiang@ontariohealth.ca::69d1e1d9-d579-464b-a84a-3870a6d2e06f" providerId="AD" clId="Web-{58E30774-C0F7-F0FC-BF87-E9978591B484}"/>
    <pc:docChg chg="mod">
      <pc:chgData name="Jiang, Cindy" userId="S::cindy.jiang@ontariohealth.ca::69d1e1d9-d579-464b-a84a-3870a6d2e06f" providerId="AD" clId="Web-{58E30774-C0F7-F0FC-BF87-E9978591B484}" dt="2025-02-06T20:21:08.940" v="0"/>
      <pc:docMkLst>
        <pc:docMk/>
      </pc:docMkLst>
    </pc:docChg>
  </pc:docChgLst>
  <pc:docChgLst>
    <pc:chgData name="McKenzie, Lloyd" userId="S::lloyd.mckenzie@ontariohealth.ca::4544ac19-90a7-4bc9-9dda-63119ceabc25" providerId="AD" clId="Web-{E447C4C3-C18E-09C8-7EA2-E288404B9767}"/>
    <pc:docChg chg="mod addSld delSld modSld modMainMaster modSection">
      <pc:chgData name="McKenzie, Lloyd" userId="S::lloyd.mckenzie@ontariohealth.ca::4544ac19-90a7-4bc9-9dda-63119ceabc25" providerId="AD" clId="Web-{E447C4C3-C18E-09C8-7EA2-E288404B9767}" dt="2025-02-07T18:20:04.288" v="200"/>
      <pc:docMkLst>
        <pc:docMk/>
      </pc:docMkLst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930990304" sldId="289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930990304" sldId="289"/>
            <ac:spMk id="4" creationId="{BF2509EA-CF59-462D-BE8A-01BD2630AD3A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501485495" sldId="295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501485495" sldId="295"/>
            <ac:spMk id="9" creationId="{A3228AD0-17A3-469F-9206-2639D5E3C34A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3474470452" sldId="301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3474470452" sldId="301"/>
            <ac:spMk id="4" creationId="{5E94A793-6C70-41C4-A4EA-01E6ABD4DB36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934141021" sldId="302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934141021" sldId="302"/>
            <ac:spMk id="4" creationId="{2538BD9C-2A92-48F2-82AE-F8583C8E0E40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655917162" sldId="665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655917162" sldId="665"/>
            <ac:spMk id="11" creationId="{E5D67FA5-D1E9-4E1E-B63E-097C12003FCF}"/>
          </ac:spMkLst>
        </pc:spChg>
      </pc:sldChg>
      <pc:sldChg chg="modSp del">
        <pc:chgData name="McKenzie, Lloyd" userId="S::lloyd.mckenzie@ontariohealth.ca::4544ac19-90a7-4bc9-9dda-63119ceabc25" providerId="AD" clId="Web-{E447C4C3-C18E-09C8-7EA2-E288404B9767}" dt="2025-02-07T18:20:04.288" v="200"/>
        <pc:sldMkLst>
          <pc:docMk/>
          <pc:sldMk cId="1226924551" sldId="672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226924551" sldId="672"/>
            <ac:spMk id="2" creationId="{2DB8BFEF-A591-4AA8-9418-E34A204D637F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5:46:39.966" v="11" actId="20577"/>
          <ac:spMkLst>
            <pc:docMk/>
            <pc:sldMk cId="1226924551" sldId="672"/>
            <ac:spMk id="8" creationId="{62EAEE4D-DFDC-4EFC-B01D-4E1EAA084740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920275464" sldId="680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920275464" sldId="680"/>
            <ac:spMk id="2" creationId="{12A36B17-60AD-40D9-B33D-C4B147E58C6F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547336493" sldId="690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547336493" sldId="690"/>
            <ac:spMk id="6" creationId="{6800A3FA-C98F-470C-B249-AC7AFCD5482D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465325468" sldId="694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465325468" sldId="694"/>
            <ac:spMk id="6" creationId="{5153F5F2-EE27-42ED-8EAA-3CF4D5DB0A11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4255179646" sldId="695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4255179646" sldId="695"/>
            <ac:spMk id="4" creationId="{BC243C0D-CBBF-4A35-ABAA-2B5410FA1903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3157314443" sldId="696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3157314443" sldId="696"/>
            <ac:spMk id="4" creationId="{627EE3D3-E411-4216-B8F6-D214FE109496}"/>
          </ac:spMkLst>
        </pc:spChg>
      </pc:sldChg>
      <pc:sldChg chg="addSp delSp modSp modCm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660442019" sldId="697"/>
        </pc:sldMkLst>
        <pc:spChg chg="mod">
          <ac:chgData name="McKenzie, Lloyd" userId="S::lloyd.mckenzie@ontariohealth.ca::4544ac19-90a7-4bc9-9dda-63119ceabc25" providerId="AD" clId="Web-{E447C4C3-C18E-09C8-7EA2-E288404B9767}" dt="2025-02-07T16:01:08.279" v="149" actId="20577"/>
          <ac:spMkLst>
            <pc:docMk/>
            <pc:sldMk cId="1660442019" sldId="697"/>
            <ac:spMk id="3" creationId="{7B978CDD-8F6F-49B5-AB6A-B7EC54831669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660442019" sldId="697"/>
            <ac:spMk id="4" creationId="{393F9C6B-13F8-4A0E-8F1A-6C0D9F0B3694}"/>
          </ac:spMkLst>
        </pc:spChg>
        <pc:spChg chg="add del mod">
          <ac:chgData name="McKenzie, Lloyd" userId="S::lloyd.mckenzie@ontariohealth.ca::4544ac19-90a7-4bc9-9dda-63119ceabc25" providerId="AD" clId="Web-{E447C4C3-C18E-09C8-7EA2-E288404B9767}" dt="2025-02-07T16:47:44.051" v="156"/>
          <ac:spMkLst>
            <pc:docMk/>
            <pc:sldMk cId="1660442019" sldId="697"/>
            <ac:spMk id="6" creationId="{49017E8E-8523-5615-FA3C-3829EBCCECD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cKenzie, Lloyd" userId="S::lloyd.mckenzie@ontariohealth.ca::4544ac19-90a7-4bc9-9dda-63119ceabc25" providerId="AD" clId="Web-{E447C4C3-C18E-09C8-7EA2-E288404B9767}" dt="2025-02-07T16:00:26.966" v="148" actId="20577"/>
              <pc2:cmMkLst xmlns:pc2="http://schemas.microsoft.com/office/powerpoint/2019/9/main/command">
                <pc:docMk/>
                <pc:sldMk cId="1660442019" sldId="697"/>
                <pc2:cmMk id="{997E4816-4406-4F00-8BDA-96957B37B40E}"/>
              </pc2:cmMkLst>
            </pc226:cmChg>
          </p:ext>
        </pc:extLst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756798392" sldId="728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756798392" sldId="728"/>
            <ac:spMk id="27" creationId="{796D94AF-41C3-4665-B523-99BBE1CF15C8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956000268" sldId="730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956000268" sldId="730"/>
            <ac:spMk id="4" creationId="{228B0901-A5E6-48CB-B339-9B6E42D24592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751707088" sldId="742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751707088" sldId="742"/>
            <ac:spMk id="3" creationId="{63317ECA-1F72-4235-9E51-F4110E846BC6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67406345" sldId="744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67406345" sldId="744"/>
            <ac:spMk id="4" creationId="{981A948B-EC2C-462D-9A99-323053BE3A01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2917706859" sldId="745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2917706859" sldId="745"/>
            <ac:spMk id="4" creationId="{294D0A1D-F1FD-4930-A48E-2D5B29D8DF00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697342943" sldId="746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697342943" sldId="746"/>
            <ac:spMk id="3" creationId="{B6E302F0-3471-4AF2-BE02-C0EC4F88E77F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53446528" sldId="747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53446528" sldId="747"/>
            <ac:spMk id="3" creationId="{7618F943-C9F9-4182-8954-1046C70AD02A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381726351" sldId="748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381726351" sldId="748"/>
            <ac:spMk id="4" creationId="{5577B71E-768A-4FAB-9024-2F66FCFA3248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568042007" sldId="750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568042007" sldId="750"/>
            <ac:spMk id="4" creationId="{4FB15BBF-7959-4402-A2EC-DA1FEFE1DAB7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2093807621" sldId="751"/>
        </pc:sldMkLst>
        <pc:spChg chg="mod">
          <ac:chgData name="McKenzie, Lloyd" userId="S::lloyd.mckenzie@ontariohealth.ca::4544ac19-90a7-4bc9-9dda-63119ceabc25" providerId="AD" clId="Web-{E447C4C3-C18E-09C8-7EA2-E288404B9767}" dt="2025-02-07T15:56:19.664" v="146" actId="20577"/>
          <ac:spMkLst>
            <pc:docMk/>
            <pc:sldMk cId="2093807621" sldId="751"/>
            <ac:spMk id="3" creationId="{9B91739B-E2B3-44DF-8DD5-F923F9433377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2093807621" sldId="751"/>
            <ac:spMk id="4" creationId="{55ABD1AE-F9E6-49DF-875A-5E0016970F57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119317064" sldId="752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119317064" sldId="752"/>
            <ac:spMk id="4" creationId="{4D0F5A6C-FE0C-499C-A000-5B5EB5CD359F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2631001252" sldId="753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2631001252" sldId="753"/>
            <ac:spMk id="4" creationId="{BDA8D350-E6B5-4885-97A8-9B3019240266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3435654276" sldId="757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3435654276" sldId="757"/>
            <ac:spMk id="4" creationId="{982484CC-2E9B-43D9-90C1-F81E3A70A473}"/>
          </ac:spMkLst>
        </pc:spChg>
      </pc:sldChg>
      <pc:sldChg chg="modSp modCm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068210073" sldId="758"/>
        </pc:sldMkLst>
        <pc:spChg chg="mod">
          <ac:chgData name="McKenzie, Lloyd" userId="S::lloyd.mckenzie@ontariohealth.ca::4544ac19-90a7-4bc9-9dda-63119ceabc25" providerId="AD" clId="Web-{E447C4C3-C18E-09C8-7EA2-E288404B9767}" dt="2025-02-07T15:47:24.013" v="15" actId="20577"/>
          <ac:spMkLst>
            <pc:docMk/>
            <pc:sldMk cId="1068210073" sldId="758"/>
            <ac:spMk id="3" creationId="{265F06E4-AA8E-0233-8B95-FA7FA4341F19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068210073" sldId="758"/>
            <ac:spMk id="4" creationId="{E203CAF6-E711-E44D-32E7-0E369101B9F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cKenzie, Lloyd" userId="S::lloyd.mckenzie@ontariohealth.ca::4544ac19-90a7-4bc9-9dda-63119ceabc25" providerId="AD" clId="Web-{E447C4C3-C18E-09C8-7EA2-E288404B9767}" dt="2025-02-07T15:47:11.997" v="12" actId="20577"/>
              <pc2:cmMkLst xmlns:pc2="http://schemas.microsoft.com/office/powerpoint/2019/9/main/command">
                <pc:docMk/>
                <pc:sldMk cId="1068210073" sldId="758"/>
                <pc2:cmMk id="{92F73F3C-903E-44D7-96F5-20C90B3DEBF7}"/>
              </pc2:cmMkLst>
            </pc226:cmChg>
          </p:ext>
        </pc:extLst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239846393" sldId="759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239846393" sldId="759"/>
            <ac:spMk id="4" creationId="{2090C2FD-D938-E6EB-798C-2B06DB8E6CBC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2312712665" sldId="760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2312712665" sldId="760"/>
            <ac:spMk id="3" creationId="{60A15403-20D4-80D9-0CA2-EB562E24FE4A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3300506605" sldId="792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3300506605" sldId="792"/>
            <ac:spMk id="4" creationId="{817B6EB2-E636-0F7D-9B07-DF8F8BAA006D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2818654333" sldId="793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2818654333" sldId="793"/>
            <ac:spMk id="4" creationId="{817B6EB2-E636-0F7D-9B07-DF8F8BAA006D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436802215" sldId="794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436802215" sldId="794"/>
            <ac:spMk id="4" creationId="{FEAFFCE7-B398-DB2B-B214-3ED6EE7C627D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4205142598" sldId="795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4205142598" sldId="795"/>
            <ac:spMk id="4" creationId="{A670F108-53E0-4EAB-11D2-6A6BD0A8D2ED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888751959" sldId="796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888751959" sldId="796"/>
            <ac:spMk id="4" creationId="{479EDDBA-BE22-8B69-80C8-EA46AA01A9BC}"/>
          </ac:spMkLst>
        </pc:spChg>
      </pc:sldChg>
      <pc:sldChg chg="addSp modSp add">
        <pc:chgData name="McKenzie, Lloyd" userId="S::lloyd.mckenzie@ontariohealth.ca::4544ac19-90a7-4bc9-9dda-63119ceabc25" providerId="AD" clId="Web-{E447C4C3-C18E-09C8-7EA2-E288404B9767}" dt="2025-02-07T18:19:57.288" v="199" actId="1076"/>
        <pc:sldMkLst>
          <pc:docMk/>
          <pc:sldMk cId="2030768388" sldId="797"/>
        </pc:sldMkLst>
        <pc:spChg chg="mod">
          <ac:chgData name="McKenzie, Lloyd" userId="S::lloyd.mckenzie@ontariohealth.ca::4544ac19-90a7-4bc9-9dda-63119ceabc25" providerId="AD" clId="Web-{E447C4C3-C18E-09C8-7EA2-E288404B9767}" dt="2025-02-07T16:50:33.133" v="179" actId="20577"/>
          <ac:spMkLst>
            <pc:docMk/>
            <pc:sldMk cId="2030768388" sldId="797"/>
            <ac:spMk id="2" creationId="{E265F639-6FEA-A56A-8782-FB04C81D81D5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6:50:44.039" v="195" actId="20577"/>
          <ac:spMkLst>
            <pc:docMk/>
            <pc:sldMk cId="2030768388" sldId="797"/>
            <ac:spMk id="6" creationId="{32A55B74-6F49-9F22-9178-DE37CD82D03E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6:50:25.086" v="171" actId="20577"/>
          <ac:spMkLst>
            <pc:docMk/>
            <pc:sldMk cId="2030768388" sldId="797"/>
            <ac:spMk id="7" creationId="{4F7F09CA-AAA3-4BE6-D1C9-77D304F05A8A}"/>
          </ac:spMkLst>
        </pc:spChg>
        <pc:picChg chg="add mod">
          <ac:chgData name="McKenzie, Lloyd" userId="S::lloyd.mckenzie@ontariohealth.ca::4544ac19-90a7-4bc9-9dda-63119ceabc25" providerId="AD" clId="Web-{E447C4C3-C18E-09C8-7EA2-E288404B9767}" dt="2025-02-07T18:19:57.288" v="199" actId="1076"/>
          <ac:picMkLst>
            <pc:docMk/>
            <pc:sldMk cId="2030768388" sldId="797"/>
            <ac:picMk id="3" creationId="{D757EB45-C247-3B54-4921-3BF1D56F9D38}"/>
          </ac:picMkLst>
        </pc:pic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526595775" sldId="801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526595775" sldId="801"/>
            <ac:spMk id="4" creationId="{B06CCF77-9BAB-470C-BBE4-5CAF75E4C5B0}"/>
          </ac:spMkLst>
        </pc:spChg>
      </pc:sldChg>
      <pc:sldMasterChg chg="modSp addSldLayout modSldLayout">
        <pc:chgData name="McKenzie, Lloyd" userId="S::lloyd.mckenzie@ontariohealth.ca::4544ac19-90a7-4bc9-9dda-63119ceabc25" providerId="AD" clId="Web-{E447C4C3-C18E-09C8-7EA2-E288404B9767}" dt="2025-02-07T16:51:42.197" v="196"/>
        <pc:sldMasterMkLst>
          <pc:docMk/>
          <pc:sldMasterMk cId="0" sldId="2147483648"/>
        </pc:sldMaster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asterMk cId="0" sldId="2147483648"/>
            <ac:spMk id="5" creationId="{B9753632-C492-4515-B901-41AFB25873CC}"/>
          </ac:spMkLst>
        </pc:sp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2237845615" sldId="2147483682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2237845615" sldId="2147483682"/>
              <ac:spMk id="8" creationId="{8E2087E9-637C-4C09-8985-3BAE95EB3A0C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3769414896" sldId="2147483683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3769414896" sldId="2147483683"/>
              <ac:spMk id="8" creationId="{9170F17B-552A-4993-A6F0-1A6FE335872E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2024429228" sldId="2147483684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2024429228" sldId="2147483684"/>
              <ac:spMk id="25" creationId="{6C4765DB-7105-45CC-BD97-DDD21BCA1C4A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1828050307" sldId="2147483685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1828050307" sldId="2147483685"/>
              <ac:spMk id="41" creationId="{86364F0F-A2BB-480B-88A7-F41748072267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4066057111" sldId="2147483686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4066057111" sldId="2147483686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1509802494" sldId="2147483687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1509802494" sldId="2147483687"/>
              <ac:spMk id="27" creationId="{1B1954A0-3B1F-45BD-8FA9-A14758770218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3002454115" sldId="2147483688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3002454115" sldId="2147483688"/>
              <ac:spMk id="27" creationId="{3E9F65D5-F0E8-4EA4-B4AD-024D025D4000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2112457495" sldId="2147483689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2112457495" sldId="2147483689"/>
              <ac:spMk id="9" creationId="{50BB96CA-A2ED-4646-843D-EEE743521AEF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2809160247" sldId="2147483690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2809160247" sldId="2147483690"/>
              <ac:spMk id="19" creationId="{736339CA-3043-4229-B59B-66EFA864600D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4228695043" sldId="2147483699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4228695043" sldId="2147483699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3475593088" sldId="2147483700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3475593088" sldId="2147483700"/>
              <ac:spMk id="23" creationId="{3278E695-3242-46C8-A5D0-91F98BE1AA7A}"/>
            </ac:spMkLst>
          </pc:spChg>
        </pc:sldLayoutChg>
        <pc:sldLayoutChg chg="add">
          <pc:chgData name="McKenzie, Lloyd" userId="S::lloyd.mckenzie@ontariohealth.ca::4544ac19-90a7-4bc9-9dda-63119ceabc25" providerId="AD" clId="Web-{E447C4C3-C18E-09C8-7EA2-E288404B9767}" dt="2025-02-07T16:50:03.991" v="157"/>
          <pc:sldLayoutMkLst>
            <pc:docMk/>
            <pc:sldMasterMk cId="0" sldId="2147483648"/>
            <pc:sldLayoutMk cId="3781926531" sldId="214748370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/>
            <a:t>SDC Overview Outline</a:t>
          </a:r>
          <a:endParaRPr lang="en-CA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Forms in FHIR</a:t>
          </a:r>
          <a:endParaRPr lang="en-CA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FHIR Form Resources</a:t>
          </a:r>
          <a:endParaRPr lang="en-CA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Structured Data Capture</a:t>
          </a:r>
          <a:endParaRPr lang="en-CA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/>
            <a:t>Authoring Exercises</a:t>
          </a:r>
          <a:endParaRPr lang="en-CA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4"/>
      <dgm:spPr/>
    </dgm:pt>
    <dgm:pt modelId="{BCD87F99-4E28-41E7-A30A-39AF0D0AA6C7}" type="pres">
      <dgm:prSet presAssocID="{1B5EB6CD-5828-4438-85A5-8EB0B4BE5381}" presName="childText" presStyleLbl="bgAcc1" presStyleIdx="0" presStyleCnt="4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4"/>
      <dgm:spPr/>
    </dgm:pt>
    <dgm:pt modelId="{548CF520-481D-4C87-8CD0-3DD8C9DE5282}" type="pres">
      <dgm:prSet presAssocID="{795F821A-69E9-4A29-B80B-67A34BAAB294}" presName="childText" presStyleLbl="bgAcc1" presStyleIdx="1" presStyleCnt="4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4"/>
      <dgm:spPr/>
    </dgm:pt>
    <dgm:pt modelId="{5796CA96-1690-4C5C-BD1C-1ED1B547D946}" type="pres">
      <dgm:prSet presAssocID="{AF7AB376-30B7-413E-9774-6A2228D606B7}" presName="childText" presStyleLbl="bgAcc1" presStyleIdx="2" presStyleCnt="4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4"/>
      <dgm:spPr/>
    </dgm:pt>
    <dgm:pt modelId="{30E969A7-3C44-469D-AE9B-C9DFCD9F079E}" type="pres">
      <dgm:prSet presAssocID="{F7804CF8-A785-466F-9482-3D191ABFD207}" presName="childText" presStyleLbl="bgAcc1" presStyleIdx="3" presStyleCnt="4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/>
            <a:t>SDC Overview Outline</a:t>
          </a:r>
          <a:endParaRPr lang="en-CA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571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/>
            <a:t>Forms in FHIR</a:t>
          </a:r>
          <a:endParaRPr lang="en-CA" b="1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FHIR Form Resources</a:t>
          </a:r>
          <a:endParaRPr lang="en-CA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Structured Data Capture</a:t>
          </a:r>
          <a:endParaRPr lang="en-CA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/>
            <a:t>Authoring Exercises</a:t>
          </a:r>
          <a:endParaRPr lang="en-CA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4"/>
      <dgm:spPr/>
    </dgm:pt>
    <dgm:pt modelId="{BCD87F99-4E28-41E7-A30A-39AF0D0AA6C7}" type="pres">
      <dgm:prSet presAssocID="{1B5EB6CD-5828-4438-85A5-8EB0B4BE5381}" presName="childText" presStyleLbl="bgAcc1" presStyleIdx="0" presStyleCnt="4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4"/>
      <dgm:spPr/>
    </dgm:pt>
    <dgm:pt modelId="{548CF520-481D-4C87-8CD0-3DD8C9DE5282}" type="pres">
      <dgm:prSet presAssocID="{795F821A-69E9-4A29-B80B-67A34BAAB294}" presName="childText" presStyleLbl="bgAcc1" presStyleIdx="1" presStyleCnt="4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4"/>
      <dgm:spPr/>
    </dgm:pt>
    <dgm:pt modelId="{5796CA96-1690-4C5C-BD1C-1ED1B547D946}" type="pres">
      <dgm:prSet presAssocID="{AF7AB376-30B7-413E-9774-6A2228D606B7}" presName="childText" presStyleLbl="bgAcc1" presStyleIdx="2" presStyleCnt="4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4"/>
      <dgm:spPr/>
    </dgm:pt>
    <dgm:pt modelId="{30E969A7-3C44-469D-AE9B-C9DFCD9F079E}" type="pres">
      <dgm:prSet presAssocID="{F7804CF8-A785-466F-9482-3D191ABFD207}" presName="childText" presStyleLbl="bgAcc1" presStyleIdx="3" presStyleCnt="4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/>
            <a:t>SDC Overview Outline</a:t>
          </a:r>
          <a:endParaRPr lang="en-CA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Forms in FHIR</a:t>
          </a:r>
          <a:endParaRPr lang="en-CA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571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/>
            <a:t>FHIR Form Resources</a:t>
          </a:r>
          <a:endParaRPr lang="en-CA" b="1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Structured Data Capture</a:t>
          </a:r>
          <a:endParaRPr lang="en-CA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/>
            <a:t>Authoring Exercises</a:t>
          </a:r>
          <a:endParaRPr lang="en-CA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4"/>
      <dgm:spPr/>
    </dgm:pt>
    <dgm:pt modelId="{BCD87F99-4E28-41E7-A30A-39AF0D0AA6C7}" type="pres">
      <dgm:prSet presAssocID="{1B5EB6CD-5828-4438-85A5-8EB0B4BE5381}" presName="childText" presStyleLbl="bgAcc1" presStyleIdx="0" presStyleCnt="4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4"/>
      <dgm:spPr/>
    </dgm:pt>
    <dgm:pt modelId="{548CF520-481D-4C87-8CD0-3DD8C9DE5282}" type="pres">
      <dgm:prSet presAssocID="{795F821A-69E9-4A29-B80B-67A34BAAB294}" presName="childText" presStyleLbl="bgAcc1" presStyleIdx="1" presStyleCnt="4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4"/>
      <dgm:spPr/>
    </dgm:pt>
    <dgm:pt modelId="{5796CA96-1690-4C5C-BD1C-1ED1B547D946}" type="pres">
      <dgm:prSet presAssocID="{AF7AB376-30B7-413E-9774-6A2228D606B7}" presName="childText" presStyleLbl="bgAcc1" presStyleIdx="2" presStyleCnt="4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4"/>
      <dgm:spPr/>
    </dgm:pt>
    <dgm:pt modelId="{30E969A7-3C44-469D-AE9B-C9DFCD9F079E}" type="pres">
      <dgm:prSet presAssocID="{F7804CF8-A785-466F-9482-3D191ABFD207}" presName="childText" presStyleLbl="bgAcc1" presStyleIdx="3" presStyleCnt="4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/>
            <a:t>SDC Overview Outline</a:t>
          </a:r>
          <a:endParaRPr lang="en-CA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Forms in FHIR</a:t>
          </a:r>
          <a:endParaRPr lang="en-CA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FHIR Form Resources</a:t>
          </a:r>
          <a:endParaRPr lang="en-CA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 w="57150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/>
            <a:t>Structured Data Capture</a:t>
          </a:r>
          <a:endParaRPr lang="en-CA" b="1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>
        <a:ln>
          <a:solidFill>
            <a:srgbClr val="4F81BD"/>
          </a:solidFill>
        </a:ln>
      </dgm:spPr>
      <dgm:t>
        <a:bodyPr/>
        <a:lstStyle/>
        <a:p>
          <a:r>
            <a:rPr lang="en-US"/>
            <a:t>Authoring Exercises</a:t>
          </a:r>
          <a:endParaRPr lang="en-CA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4"/>
      <dgm:spPr/>
    </dgm:pt>
    <dgm:pt modelId="{BCD87F99-4E28-41E7-A30A-39AF0D0AA6C7}" type="pres">
      <dgm:prSet presAssocID="{1B5EB6CD-5828-4438-85A5-8EB0B4BE5381}" presName="childText" presStyleLbl="bgAcc1" presStyleIdx="0" presStyleCnt="4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4"/>
      <dgm:spPr/>
    </dgm:pt>
    <dgm:pt modelId="{548CF520-481D-4C87-8CD0-3DD8C9DE5282}" type="pres">
      <dgm:prSet presAssocID="{795F821A-69E9-4A29-B80B-67A34BAAB294}" presName="childText" presStyleLbl="bgAcc1" presStyleIdx="1" presStyleCnt="4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4"/>
      <dgm:spPr/>
    </dgm:pt>
    <dgm:pt modelId="{5796CA96-1690-4C5C-BD1C-1ED1B547D946}" type="pres">
      <dgm:prSet presAssocID="{AF7AB376-30B7-413E-9774-6A2228D606B7}" presName="childText" presStyleLbl="bgAcc1" presStyleIdx="2" presStyleCnt="4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4"/>
      <dgm:spPr/>
    </dgm:pt>
    <dgm:pt modelId="{30E969A7-3C44-469D-AE9B-C9DFCD9F079E}" type="pres">
      <dgm:prSet presAssocID="{F7804CF8-A785-466F-9482-3D191ABFD207}" presName="childText" presStyleLbl="bgAcc1" presStyleIdx="3" presStyleCnt="4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/>
            <a:t>SDC Overview Outline</a:t>
          </a:r>
          <a:endParaRPr lang="en-CA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Forms in FHIR</a:t>
          </a:r>
          <a:endParaRPr lang="en-CA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FHIR Form Resources</a:t>
          </a:r>
          <a:endParaRPr lang="en-CA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Structured Data Capture</a:t>
          </a:r>
          <a:endParaRPr lang="en-CA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>
        <a:ln w="57150">
          <a:solidFill>
            <a:srgbClr val="4F81BD"/>
          </a:solidFill>
        </a:ln>
      </dgm:spPr>
      <dgm:t>
        <a:bodyPr/>
        <a:lstStyle/>
        <a:p>
          <a:r>
            <a:rPr lang="en-US" b="1" dirty="0"/>
            <a:t>Authoring Exercises</a:t>
          </a:r>
          <a:endParaRPr lang="en-CA" b="1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4"/>
      <dgm:spPr/>
    </dgm:pt>
    <dgm:pt modelId="{BCD87F99-4E28-41E7-A30A-39AF0D0AA6C7}" type="pres">
      <dgm:prSet presAssocID="{1B5EB6CD-5828-4438-85A5-8EB0B4BE5381}" presName="childText" presStyleLbl="bgAcc1" presStyleIdx="0" presStyleCnt="4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4"/>
      <dgm:spPr/>
    </dgm:pt>
    <dgm:pt modelId="{548CF520-481D-4C87-8CD0-3DD8C9DE5282}" type="pres">
      <dgm:prSet presAssocID="{795F821A-69E9-4A29-B80B-67A34BAAB294}" presName="childText" presStyleLbl="bgAcc1" presStyleIdx="1" presStyleCnt="4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4"/>
      <dgm:spPr/>
    </dgm:pt>
    <dgm:pt modelId="{5796CA96-1690-4C5C-BD1C-1ED1B547D946}" type="pres">
      <dgm:prSet presAssocID="{AF7AB376-30B7-413E-9774-6A2228D606B7}" presName="childText" presStyleLbl="bgAcc1" presStyleIdx="2" presStyleCnt="4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4"/>
      <dgm:spPr/>
    </dgm:pt>
    <dgm:pt modelId="{30E969A7-3C44-469D-AE9B-C9DFCD9F079E}" type="pres">
      <dgm:prSet presAssocID="{F7804CF8-A785-466F-9482-3D191ABFD207}" presName="childText" presStyleLbl="bgAcc1" presStyleIdx="3" presStyleCnt="4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983718" y="496"/>
          <a:ext cx="3343069" cy="677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SDC Overview Outline</a:t>
          </a:r>
          <a:endParaRPr lang="en-CA" sz="2500" kern="1200"/>
        </a:p>
      </dsp:txBody>
      <dsp:txXfrm>
        <a:off x="1003552" y="20330"/>
        <a:ext cx="3303401" cy="637499"/>
      </dsp:txXfrm>
    </dsp:sp>
    <dsp:sp modelId="{680758B4-19DE-4819-8118-7E49A782BEB5}">
      <dsp:nvSpPr>
        <dsp:cNvPr id="0" name=""/>
        <dsp:cNvSpPr/>
      </dsp:nvSpPr>
      <dsp:spPr>
        <a:xfrm>
          <a:off x="1318025" y="677664"/>
          <a:ext cx="334306" cy="50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875"/>
              </a:lnTo>
              <a:lnTo>
                <a:pt x="334306" y="507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1652332" y="84695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Forms in FHIR</a:t>
          </a:r>
          <a:endParaRPr lang="en-CA" sz="2400" kern="1200"/>
        </a:p>
      </dsp:txBody>
      <dsp:txXfrm>
        <a:off x="1672166" y="866790"/>
        <a:ext cx="3420281" cy="637499"/>
      </dsp:txXfrm>
    </dsp:sp>
    <dsp:sp modelId="{B9A7FB86-C3B8-4B16-AD79-53B68F7BF5C2}">
      <dsp:nvSpPr>
        <dsp:cNvPr id="0" name=""/>
        <dsp:cNvSpPr/>
      </dsp:nvSpPr>
      <dsp:spPr>
        <a:xfrm>
          <a:off x="1318025" y="677664"/>
          <a:ext cx="33430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34306" y="13543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1652332" y="169341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FHIR Form Resources</a:t>
          </a:r>
          <a:endParaRPr lang="en-CA" sz="2400" kern="1200"/>
        </a:p>
      </dsp:txBody>
      <dsp:txXfrm>
        <a:off x="1672166" y="1713250"/>
        <a:ext cx="3420281" cy="637499"/>
      </dsp:txXfrm>
    </dsp:sp>
    <dsp:sp modelId="{32D735CB-9379-4F55-854B-5BD021FCAE37}">
      <dsp:nvSpPr>
        <dsp:cNvPr id="0" name=""/>
        <dsp:cNvSpPr/>
      </dsp:nvSpPr>
      <dsp:spPr>
        <a:xfrm>
          <a:off x="1318025" y="677664"/>
          <a:ext cx="334306" cy="220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795"/>
              </a:lnTo>
              <a:lnTo>
                <a:pt x="334306" y="22007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1652332" y="253987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Structured Data Capture</a:t>
          </a:r>
          <a:endParaRPr lang="en-CA" sz="2400" kern="1200"/>
        </a:p>
      </dsp:txBody>
      <dsp:txXfrm>
        <a:off x="1672166" y="2559709"/>
        <a:ext cx="3420281" cy="637499"/>
      </dsp:txXfrm>
    </dsp:sp>
    <dsp:sp modelId="{8E1030CD-02DB-4F6F-A18F-7AF9D8830B11}">
      <dsp:nvSpPr>
        <dsp:cNvPr id="0" name=""/>
        <dsp:cNvSpPr/>
      </dsp:nvSpPr>
      <dsp:spPr>
        <a:xfrm>
          <a:off x="1318025" y="677664"/>
          <a:ext cx="334306" cy="3047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7255"/>
              </a:lnTo>
              <a:lnTo>
                <a:pt x="334306" y="3047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1652332" y="338633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Authoring Exercises</a:t>
          </a:r>
          <a:endParaRPr lang="en-CA" sz="2400" kern="1200"/>
        </a:p>
      </dsp:txBody>
      <dsp:txXfrm>
        <a:off x="1672166" y="3406169"/>
        <a:ext cx="3420281" cy="6374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983718" y="496"/>
          <a:ext cx="3343069" cy="677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SDC Overview Outline</a:t>
          </a:r>
          <a:endParaRPr lang="en-CA" sz="2500" kern="1200"/>
        </a:p>
      </dsp:txBody>
      <dsp:txXfrm>
        <a:off x="1003552" y="20330"/>
        <a:ext cx="3303401" cy="637499"/>
      </dsp:txXfrm>
    </dsp:sp>
    <dsp:sp modelId="{680758B4-19DE-4819-8118-7E49A782BEB5}">
      <dsp:nvSpPr>
        <dsp:cNvPr id="0" name=""/>
        <dsp:cNvSpPr/>
      </dsp:nvSpPr>
      <dsp:spPr>
        <a:xfrm>
          <a:off x="1318025" y="677664"/>
          <a:ext cx="334306" cy="50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875"/>
              </a:lnTo>
              <a:lnTo>
                <a:pt x="334306" y="507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1652332" y="84695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Forms in FHIR</a:t>
          </a:r>
          <a:endParaRPr lang="en-CA" sz="2400" b="1" kern="1200" dirty="0"/>
        </a:p>
      </dsp:txBody>
      <dsp:txXfrm>
        <a:off x="1672166" y="866790"/>
        <a:ext cx="3420281" cy="637499"/>
      </dsp:txXfrm>
    </dsp:sp>
    <dsp:sp modelId="{B9A7FB86-C3B8-4B16-AD79-53B68F7BF5C2}">
      <dsp:nvSpPr>
        <dsp:cNvPr id="0" name=""/>
        <dsp:cNvSpPr/>
      </dsp:nvSpPr>
      <dsp:spPr>
        <a:xfrm>
          <a:off x="1318025" y="677664"/>
          <a:ext cx="33430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34306" y="13543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1652332" y="169341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FHIR Form Resources</a:t>
          </a:r>
          <a:endParaRPr lang="en-CA" sz="2400" kern="1200"/>
        </a:p>
      </dsp:txBody>
      <dsp:txXfrm>
        <a:off x="1672166" y="1713250"/>
        <a:ext cx="3420281" cy="637499"/>
      </dsp:txXfrm>
    </dsp:sp>
    <dsp:sp modelId="{32D735CB-9379-4F55-854B-5BD021FCAE37}">
      <dsp:nvSpPr>
        <dsp:cNvPr id="0" name=""/>
        <dsp:cNvSpPr/>
      </dsp:nvSpPr>
      <dsp:spPr>
        <a:xfrm>
          <a:off x="1318025" y="677664"/>
          <a:ext cx="334306" cy="220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795"/>
              </a:lnTo>
              <a:lnTo>
                <a:pt x="334306" y="22007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1652332" y="253987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Structured Data Capture</a:t>
          </a:r>
          <a:endParaRPr lang="en-CA" sz="2400" kern="1200"/>
        </a:p>
      </dsp:txBody>
      <dsp:txXfrm>
        <a:off x="1672166" y="2559709"/>
        <a:ext cx="3420281" cy="637499"/>
      </dsp:txXfrm>
    </dsp:sp>
    <dsp:sp modelId="{8E1030CD-02DB-4F6F-A18F-7AF9D8830B11}">
      <dsp:nvSpPr>
        <dsp:cNvPr id="0" name=""/>
        <dsp:cNvSpPr/>
      </dsp:nvSpPr>
      <dsp:spPr>
        <a:xfrm>
          <a:off x="1318025" y="677664"/>
          <a:ext cx="334306" cy="3047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7255"/>
              </a:lnTo>
              <a:lnTo>
                <a:pt x="334306" y="3047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1652332" y="338633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Authoring Exercises</a:t>
          </a:r>
          <a:endParaRPr lang="en-CA" sz="2400" kern="1200"/>
        </a:p>
      </dsp:txBody>
      <dsp:txXfrm>
        <a:off x="1672166" y="3406169"/>
        <a:ext cx="3420281" cy="637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983718" y="496"/>
          <a:ext cx="3343069" cy="677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SDC Overview Outline</a:t>
          </a:r>
          <a:endParaRPr lang="en-CA" sz="2500" kern="1200"/>
        </a:p>
      </dsp:txBody>
      <dsp:txXfrm>
        <a:off x="1003552" y="20330"/>
        <a:ext cx="3303401" cy="637499"/>
      </dsp:txXfrm>
    </dsp:sp>
    <dsp:sp modelId="{680758B4-19DE-4819-8118-7E49A782BEB5}">
      <dsp:nvSpPr>
        <dsp:cNvPr id="0" name=""/>
        <dsp:cNvSpPr/>
      </dsp:nvSpPr>
      <dsp:spPr>
        <a:xfrm>
          <a:off x="1318025" y="677664"/>
          <a:ext cx="334306" cy="50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875"/>
              </a:lnTo>
              <a:lnTo>
                <a:pt x="334306" y="507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1652332" y="84695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Forms in FHIR</a:t>
          </a:r>
          <a:endParaRPr lang="en-CA" sz="2400" kern="1200"/>
        </a:p>
      </dsp:txBody>
      <dsp:txXfrm>
        <a:off x="1672166" y="866790"/>
        <a:ext cx="3420281" cy="637499"/>
      </dsp:txXfrm>
    </dsp:sp>
    <dsp:sp modelId="{B9A7FB86-C3B8-4B16-AD79-53B68F7BF5C2}">
      <dsp:nvSpPr>
        <dsp:cNvPr id="0" name=""/>
        <dsp:cNvSpPr/>
      </dsp:nvSpPr>
      <dsp:spPr>
        <a:xfrm>
          <a:off x="1318025" y="677664"/>
          <a:ext cx="33430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34306" y="13543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1652332" y="169341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FHIR Form Resources</a:t>
          </a:r>
          <a:endParaRPr lang="en-CA" sz="2400" b="1" kern="1200" dirty="0"/>
        </a:p>
      </dsp:txBody>
      <dsp:txXfrm>
        <a:off x="1672166" y="1713250"/>
        <a:ext cx="3420281" cy="637499"/>
      </dsp:txXfrm>
    </dsp:sp>
    <dsp:sp modelId="{32D735CB-9379-4F55-854B-5BD021FCAE37}">
      <dsp:nvSpPr>
        <dsp:cNvPr id="0" name=""/>
        <dsp:cNvSpPr/>
      </dsp:nvSpPr>
      <dsp:spPr>
        <a:xfrm>
          <a:off x="1318025" y="677664"/>
          <a:ext cx="334306" cy="220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795"/>
              </a:lnTo>
              <a:lnTo>
                <a:pt x="334306" y="22007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1652332" y="253987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Structured Data Capture</a:t>
          </a:r>
          <a:endParaRPr lang="en-CA" sz="2400" kern="1200"/>
        </a:p>
      </dsp:txBody>
      <dsp:txXfrm>
        <a:off x="1672166" y="2559709"/>
        <a:ext cx="3420281" cy="637499"/>
      </dsp:txXfrm>
    </dsp:sp>
    <dsp:sp modelId="{8E1030CD-02DB-4F6F-A18F-7AF9D8830B11}">
      <dsp:nvSpPr>
        <dsp:cNvPr id="0" name=""/>
        <dsp:cNvSpPr/>
      </dsp:nvSpPr>
      <dsp:spPr>
        <a:xfrm>
          <a:off x="1318025" y="677664"/>
          <a:ext cx="334306" cy="3047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7255"/>
              </a:lnTo>
              <a:lnTo>
                <a:pt x="334306" y="3047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1652332" y="338633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Authoring Exercises</a:t>
          </a:r>
          <a:endParaRPr lang="en-CA" sz="2400" kern="1200"/>
        </a:p>
      </dsp:txBody>
      <dsp:txXfrm>
        <a:off x="1672166" y="3406169"/>
        <a:ext cx="3420281" cy="6374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983718" y="496"/>
          <a:ext cx="3343069" cy="677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SDC Overview Outline</a:t>
          </a:r>
          <a:endParaRPr lang="en-CA" sz="2500" kern="1200"/>
        </a:p>
      </dsp:txBody>
      <dsp:txXfrm>
        <a:off x="1003552" y="20330"/>
        <a:ext cx="3303401" cy="637499"/>
      </dsp:txXfrm>
    </dsp:sp>
    <dsp:sp modelId="{680758B4-19DE-4819-8118-7E49A782BEB5}">
      <dsp:nvSpPr>
        <dsp:cNvPr id="0" name=""/>
        <dsp:cNvSpPr/>
      </dsp:nvSpPr>
      <dsp:spPr>
        <a:xfrm>
          <a:off x="1318025" y="677664"/>
          <a:ext cx="334306" cy="50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875"/>
              </a:lnTo>
              <a:lnTo>
                <a:pt x="334306" y="507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1652332" y="84695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Forms in FHIR</a:t>
          </a:r>
          <a:endParaRPr lang="en-CA" sz="2200" kern="1200"/>
        </a:p>
      </dsp:txBody>
      <dsp:txXfrm>
        <a:off x="1672166" y="866790"/>
        <a:ext cx="3420281" cy="637499"/>
      </dsp:txXfrm>
    </dsp:sp>
    <dsp:sp modelId="{B9A7FB86-C3B8-4B16-AD79-53B68F7BF5C2}">
      <dsp:nvSpPr>
        <dsp:cNvPr id="0" name=""/>
        <dsp:cNvSpPr/>
      </dsp:nvSpPr>
      <dsp:spPr>
        <a:xfrm>
          <a:off x="1318025" y="677664"/>
          <a:ext cx="33430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34306" y="13543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1652332" y="169341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FHIR Form Resources</a:t>
          </a:r>
          <a:endParaRPr lang="en-CA" sz="2200" kern="1200"/>
        </a:p>
      </dsp:txBody>
      <dsp:txXfrm>
        <a:off x="1672166" y="1713250"/>
        <a:ext cx="3420281" cy="637499"/>
      </dsp:txXfrm>
    </dsp:sp>
    <dsp:sp modelId="{32D735CB-9379-4F55-854B-5BD021FCAE37}">
      <dsp:nvSpPr>
        <dsp:cNvPr id="0" name=""/>
        <dsp:cNvSpPr/>
      </dsp:nvSpPr>
      <dsp:spPr>
        <a:xfrm>
          <a:off x="1318025" y="677664"/>
          <a:ext cx="334306" cy="220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795"/>
              </a:lnTo>
              <a:lnTo>
                <a:pt x="334306" y="22007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1652332" y="253987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Structured Data Capture</a:t>
          </a:r>
          <a:endParaRPr lang="en-CA" sz="2200" b="1" kern="1200" dirty="0"/>
        </a:p>
      </dsp:txBody>
      <dsp:txXfrm>
        <a:off x="1672166" y="2559709"/>
        <a:ext cx="3420281" cy="637499"/>
      </dsp:txXfrm>
    </dsp:sp>
    <dsp:sp modelId="{8E1030CD-02DB-4F6F-A18F-7AF9D8830B11}">
      <dsp:nvSpPr>
        <dsp:cNvPr id="0" name=""/>
        <dsp:cNvSpPr/>
      </dsp:nvSpPr>
      <dsp:spPr>
        <a:xfrm>
          <a:off x="1318025" y="677664"/>
          <a:ext cx="334306" cy="3047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7255"/>
              </a:lnTo>
              <a:lnTo>
                <a:pt x="334306" y="3047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1652332" y="338633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F81B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Authoring Exercises</a:t>
          </a:r>
          <a:endParaRPr lang="en-CA" sz="2200" kern="1200"/>
        </a:p>
      </dsp:txBody>
      <dsp:txXfrm>
        <a:off x="1672166" y="3406169"/>
        <a:ext cx="3420281" cy="6374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983718" y="496"/>
          <a:ext cx="3343069" cy="677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SDC Overview Outline</a:t>
          </a:r>
          <a:endParaRPr lang="en-CA" sz="2500" kern="1200"/>
        </a:p>
      </dsp:txBody>
      <dsp:txXfrm>
        <a:off x="1003552" y="20330"/>
        <a:ext cx="3303401" cy="637499"/>
      </dsp:txXfrm>
    </dsp:sp>
    <dsp:sp modelId="{680758B4-19DE-4819-8118-7E49A782BEB5}">
      <dsp:nvSpPr>
        <dsp:cNvPr id="0" name=""/>
        <dsp:cNvSpPr/>
      </dsp:nvSpPr>
      <dsp:spPr>
        <a:xfrm>
          <a:off x="1318025" y="677664"/>
          <a:ext cx="334306" cy="50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875"/>
              </a:lnTo>
              <a:lnTo>
                <a:pt x="334306" y="507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1652332" y="84695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Forms in FHIR</a:t>
          </a:r>
          <a:endParaRPr lang="en-CA" sz="2400" kern="1200"/>
        </a:p>
      </dsp:txBody>
      <dsp:txXfrm>
        <a:off x="1672166" y="866790"/>
        <a:ext cx="3420281" cy="637499"/>
      </dsp:txXfrm>
    </dsp:sp>
    <dsp:sp modelId="{B9A7FB86-C3B8-4B16-AD79-53B68F7BF5C2}">
      <dsp:nvSpPr>
        <dsp:cNvPr id="0" name=""/>
        <dsp:cNvSpPr/>
      </dsp:nvSpPr>
      <dsp:spPr>
        <a:xfrm>
          <a:off x="1318025" y="677664"/>
          <a:ext cx="33430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34306" y="13543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1652332" y="169341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FHIR Form Resources</a:t>
          </a:r>
          <a:endParaRPr lang="en-CA" sz="2400" kern="1200"/>
        </a:p>
      </dsp:txBody>
      <dsp:txXfrm>
        <a:off x="1672166" y="1713250"/>
        <a:ext cx="3420281" cy="637499"/>
      </dsp:txXfrm>
    </dsp:sp>
    <dsp:sp modelId="{32D735CB-9379-4F55-854B-5BD021FCAE37}">
      <dsp:nvSpPr>
        <dsp:cNvPr id="0" name=""/>
        <dsp:cNvSpPr/>
      </dsp:nvSpPr>
      <dsp:spPr>
        <a:xfrm>
          <a:off x="1318025" y="677664"/>
          <a:ext cx="334306" cy="220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795"/>
              </a:lnTo>
              <a:lnTo>
                <a:pt x="334306" y="22007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1652332" y="253987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Structured Data Capture</a:t>
          </a:r>
          <a:endParaRPr lang="en-CA" sz="2400" kern="1200"/>
        </a:p>
      </dsp:txBody>
      <dsp:txXfrm>
        <a:off x="1672166" y="2559709"/>
        <a:ext cx="3420281" cy="637499"/>
      </dsp:txXfrm>
    </dsp:sp>
    <dsp:sp modelId="{8E1030CD-02DB-4F6F-A18F-7AF9D8830B11}">
      <dsp:nvSpPr>
        <dsp:cNvPr id="0" name=""/>
        <dsp:cNvSpPr/>
      </dsp:nvSpPr>
      <dsp:spPr>
        <a:xfrm>
          <a:off x="1318025" y="677664"/>
          <a:ext cx="334306" cy="3047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7255"/>
              </a:lnTo>
              <a:lnTo>
                <a:pt x="334306" y="3047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1652332" y="338633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4F81B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Authoring Exercises</a:t>
          </a:r>
          <a:endParaRPr lang="en-CA" sz="2400" b="1" kern="1200" dirty="0"/>
        </a:p>
      </dsp:txBody>
      <dsp:txXfrm>
        <a:off x="1672166" y="3406169"/>
        <a:ext cx="3420281" cy="637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3/3/2025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3/3/2025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2293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Incomparing</a:t>
            </a:r>
            <a:r>
              <a:rPr lang="en-US"/>
              <a:t> to </a:t>
            </a:r>
            <a:r>
              <a:rPr lang="en-US" err="1"/>
              <a:t>StructureDefinition</a:t>
            </a:r>
            <a:r>
              <a:rPr lang="en-US"/>
              <a:t>, note that you typically don’t need to profile Questionnaire to create a new form…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5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Options allows you to point to a value set, option</a:t>
            </a:r>
            <a:r>
              <a:rPr lang="en-CA" baseline="0"/>
              <a:t> allows enumerating individual potential elements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195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The relationship between the answer types, user interface control hints, validation properties, and the data that you should expect coming back</a:t>
            </a:r>
          </a:p>
          <a:p>
            <a:r>
              <a:rPr lang="en-AU"/>
              <a:t>Note that some server’s might accept string values coming back, and chose to convert these.</a:t>
            </a:r>
          </a:p>
          <a:p>
            <a:r>
              <a:rPr lang="en-AU" sz="1200"/>
              <a:t>There is an extension 'http://hl7.org/fhir/StructureDefinition/questionnaire-unit' that can be used to define what unit would be captured (or the a unit that has a UCUM conversion from the provided unit)</a:t>
            </a:r>
          </a:p>
          <a:p>
            <a:r>
              <a:rPr lang="en-AU" sz="1200"/>
              <a:t>Also note that the </a:t>
            </a:r>
            <a:r>
              <a:rPr lang="en-AU" b="1">
                <a:effectLst/>
              </a:rPr>
              <a:t>http://hl7.org/fhir/StructureDefinition/questionnaire-itemControl</a:t>
            </a:r>
            <a:r>
              <a:rPr lang="en-AU" b="0">
                <a:effectLst/>
              </a:rPr>
              <a:t> extension also provides additional guidance to a renderer on what controls it would like to be used to best capture the data</a:t>
            </a:r>
          </a:p>
          <a:p>
            <a:endParaRPr lang="en-AU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9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Open-choice gives the option of recording a free text value.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dirty="0"/>
              <a:t>If</a:t>
            </a:r>
            <a:r>
              <a:rPr lang="en-AU"/>
              <a:t> no tx server extension, then presume same server you got </a:t>
            </a:r>
            <a:r>
              <a:rPr lang="en-AU" sz="1200"/>
              <a:t>the </a:t>
            </a:r>
            <a:r>
              <a:rPr lang="en-AU"/>
              <a:t>Questionnaire </a:t>
            </a:r>
            <a:r>
              <a:rPr lang="en-AU" sz="1200"/>
              <a:t>from</a:t>
            </a:r>
            <a:r>
              <a:rPr lang="en-AU" dirty="0"/>
              <a:t>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/>
              <a:t>Might not need tx</a:t>
            </a:r>
            <a:r>
              <a:rPr lang="en-AU" sz="1200"/>
              <a:t> if </a:t>
            </a:r>
            <a:r>
              <a:rPr lang="en-AU"/>
              <a:t>expansion </a:t>
            </a:r>
            <a:r>
              <a:rPr lang="en-AU" sz="1200"/>
              <a:t>is </a:t>
            </a:r>
            <a:r>
              <a:rPr lang="en-AU"/>
              <a:t>provided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499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- Photo Lar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7">
            <a:extLst>
              <a:ext uri="{FF2B5EF4-FFF2-40B4-BE49-F238E27FC236}">
                <a16:creationId xmlns:a16="http://schemas.microsoft.com/office/drawing/2014/main" id="{D350924A-494F-9580-8CE1-82EE38F3F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075" y="4578144"/>
            <a:ext cx="4057650" cy="233013"/>
          </a:xfrm>
        </p:spPr>
        <p:txBody>
          <a:bodyPr wrap="square" anchor="t">
            <a:spAutoFit/>
          </a:bodyPr>
          <a:lstStyle>
            <a:lvl1pPr marL="0" indent="0">
              <a:buNone/>
              <a:defRPr sz="15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>
              <a:lnSpc>
                <a:spcPts val="1979"/>
              </a:lnSpc>
              <a:spcAft>
                <a:spcPts val="600"/>
              </a:spcAft>
            </a:pPr>
            <a:r>
              <a:rPr lang="en-US" altLang="en-US" sz="1200" u="none" dirty="0">
                <a:latin typeface="Calibri"/>
                <a:ea typeface="MS PGothic"/>
                <a:cs typeface="Calibri"/>
              </a:rPr>
              <a:t>Presenter Name  </a:t>
            </a:r>
            <a:r>
              <a:rPr lang="en-US" altLang="en-US" sz="1200" u="none" dirty="0">
                <a:solidFill>
                  <a:srgbClr val="047BC1"/>
                </a:solidFill>
                <a:latin typeface="Calibri"/>
                <a:ea typeface="MS PGothic"/>
                <a:cs typeface="Calibri"/>
              </a:rPr>
              <a:t>|</a:t>
            </a:r>
            <a:r>
              <a:rPr lang="en-US" altLang="en-US" sz="1200" u="none" dirty="0">
                <a:latin typeface="Calibri"/>
                <a:ea typeface="MS PGothic"/>
                <a:cs typeface="Calibri"/>
              </a:rPr>
              <a:t>  Date</a:t>
            </a:r>
            <a:endParaRPr lang="en-CA" altLang="en-US" sz="1200" u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9A66CD2C-C71C-36A5-5711-07E673238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075" y="2756496"/>
            <a:ext cx="4057650" cy="609398"/>
          </a:xfrm>
        </p:spPr>
        <p:txBody>
          <a:bodyPr wrap="square" anchor="t">
            <a:spAutoFit/>
          </a:bodyPr>
          <a:lstStyle>
            <a:lvl1pPr marL="0" indent="0">
              <a:spcAft>
                <a:spcPts val="0"/>
              </a:spcAft>
              <a:buNone/>
              <a:defRPr sz="2250">
                <a:latin typeface="+mj-lt"/>
              </a:defRPr>
            </a:lvl1pPr>
            <a:lvl2pPr>
              <a:defRPr sz="2250">
                <a:latin typeface="+mj-lt"/>
              </a:defRPr>
            </a:lvl2pPr>
            <a:lvl3pPr>
              <a:defRPr sz="2250">
                <a:latin typeface="+mj-lt"/>
              </a:defRPr>
            </a:lvl3pPr>
            <a:lvl4pPr>
              <a:defRPr sz="2250">
                <a:latin typeface="+mj-lt"/>
              </a:defRPr>
            </a:lvl4pPr>
            <a:lvl5pPr>
              <a:defRPr sz="2250">
                <a:latin typeface="+mj-lt"/>
              </a:defRPr>
            </a:lvl5pPr>
          </a:lstStyle>
          <a:p>
            <a:pPr>
              <a:lnSpc>
                <a:spcPct val="88000"/>
              </a:lnSpc>
            </a:pPr>
            <a: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Subheading goes here</a:t>
            </a:r>
            <a:b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</a:br>
            <a:r>
              <a:rPr lang="en-US" sz="2250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Calibri 30 pt.</a:t>
            </a:r>
            <a:endParaRPr lang="en-US" sz="2250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5B5AC9A-8274-BF47-BC66-46041274E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075" y="1593411"/>
            <a:ext cx="4383157" cy="853167"/>
          </a:xfrm>
        </p:spPr>
        <p:txBody>
          <a:bodyPr wrap="square" anchor="b">
            <a:spAutoFit/>
          </a:bodyPr>
          <a:lstStyle>
            <a:lvl1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3150" b="1"/>
            </a:lvl1pPr>
            <a:lvl2pPr marL="342900" indent="0">
              <a:lnSpc>
                <a:spcPct val="88000"/>
              </a:lnSpc>
              <a:buNone/>
              <a:defRPr sz="3150" b="1"/>
            </a:lvl2pPr>
            <a:lvl3pPr marL="685800" indent="0">
              <a:lnSpc>
                <a:spcPct val="88000"/>
              </a:lnSpc>
              <a:buNone/>
              <a:defRPr sz="3150" b="1"/>
            </a:lvl3pPr>
            <a:lvl4pPr marL="1028700" indent="0">
              <a:lnSpc>
                <a:spcPct val="88000"/>
              </a:lnSpc>
              <a:buNone/>
              <a:defRPr sz="3150" b="1"/>
            </a:lvl4pPr>
            <a:lvl5pPr marL="1371600" indent="0">
              <a:lnSpc>
                <a:spcPct val="88000"/>
              </a:lnSpc>
              <a:buNone/>
              <a:defRPr sz="3150" b="1"/>
            </a:lvl5pPr>
          </a:lstStyle>
          <a:p>
            <a:pPr>
              <a:lnSpc>
                <a:spcPct val="88000"/>
              </a:lnSpc>
              <a:spcAft>
                <a:spcPts val="600"/>
              </a:spcAft>
            </a:pPr>
            <a:r>
              <a:rPr lang="en-US" sz="3150" b="1" u="none" dirty="0">
                <a:latin typeface="Calibri"/>
                <a:ea typeface="MS PGothic"/>
                <a:cs typeface="Calibri"/>
              </a:rPr>
              <a:t>Presentation Title. </a:t>
            </a:r>
            <a:br>
              <a:rPr lang="en-US" sz="3150" b="1" u="none" dirty="0">
                <a:latin typeface="Calibri"/>
                <a:ea typeface="MS PGothic"/>
                <a:cs typeface="Calibri"/>
              </a:rPr>
            </a:br>
            <a:r>
              <a:rPr lang="en-US" sz="3150" b="1" u="none" dirty="0">
                <a:latin typeface="Calibri"/>
                <a:ea typeface="MS PGothic"/>
                <a:cs typeface="Calibri"/>
              </a:rPr>
              <a:t>Can be 2-3 lines in length</a:t>
            </a:r>
            <a:endParaRPr lang="en-US" sz="3150" b="1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16EFD-F646-3881-9E4C-0455F945B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C92F6B-E831-308F-C985-13BDB8D63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5E3E3-D409-BCAE-B326-682ADC262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141722" y="4160771"/>
            <a:ext cx="2002278" cy="9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2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  <p:sldLayoutId id="2147483701" r:id="rId13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4/valueset-item-type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StructureDefinition/questionnaire-optionExclusiv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hl7.org/fhir/extension-11179-permitted-value-conceptmap.html" TargetMode="External"/><Relationship Id="rId5" Type="http://schemas.openxmlformats.org/officeDocument/2006/relationships/hyperlink" Target="http://hl7.org/fhir/extension-11179-permitted-value-valueset.html" TargetMode="External"/><Relationship Id="rId4" Type="http://schemas.openxmlformats.org/officeDocument/2006/relationships/hyperlink" Target="http://hl7.org/fhir/extension-questionnaire-unitvalueset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elearning.ontariohealth.ca/login/index.ph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uv/sdc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lhcforms.nlm.nih.gov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lhcforms.nlm.nih.gov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s-thank-you-message-grateful-1314887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heck-mark-check-box-green-mark-303498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v/sdc" TargetMode="External"/><Relationship Id="rId7" Type="http://schemas.openxmlformats.org/officeDocument/2006/relationships/image" Target="../media/image25.png"/><Relationship Id="rId2" Type="http://schemas.openxmlformats.org/officeDocument/2006/relationships/hyperlink" Target="mailto:lloyd@dogwoodhealthconsulting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chat.fhir.org/#narrow/channel/179255-questionnair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heck-mark-check-box-green-mark-303498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arget-dart-aim-success-goal-1414775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dc.beda.software" TargetMode="External"/><Relationship Id="rId2" Type="http://schemas.openxmlformats.org/officeDocument/2006/relationships/hyperlink" Target="https://lhcforms.nlm.nih.gov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clipart.org/detail/67/tools-hammer-spanner-by-andy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://smartqedit4.azurewebsites.ne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55B74-6F49-9F22-9178-DE37CD82D0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075" y="460316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Lloyd McKenzie | February 2025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5F639-6FEA-A56A-8782-FB04C81D8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075" y="275649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Overview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F09CA-AAA3-4BE6-D1C9-77D304F05A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75" y="2263771"/>
            <a:ext cx="4383157" cy="182807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Structured Data Capture (SDC)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7EB45-C247-3B54-4921-3BF1D56F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80" y="4601608"/>
            <a:ext cx="1304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6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F29E-4811-4720-BDA9-B7D6A002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in Healthcare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2119-E805-4DF4-9C98-5CB756D1D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Assessments (Primary Care)</a:t>
            </a:r>
          </a:p>
          <a:p>
            <a:r>
              <a:rPr lang="en-AU"/>
              <a:t>Assessments (consumer)</a:t>
            </a:r>
          </a:p>
          <a:p>
            <a:r>
              <a:rPr lang="en-AU"/>
              <a:t>“Patient Reported Outcomes”</a:t>
            </a:r>
          </a:p>
          <a:p>
            <a:r>
              <a:rPr lang="en-AU"/>
              <a:t>Case Report Forms</a:t>
            </a:r>
          </a:p>
          <a:p>
            <a:r>
              <a:rPr lang="en-AU"/>
              <a:t>Gov't/Statutory forms</a:t>
            </a:r>
          </a:p>
          <a:p>
            <a:r>
              <a:rPr lang="en-AU"/>
              <a:t>Referrals template</a:t>
            </a:r>
          </a:p>
          <a:p>
            <a:r>
              <a:rPr lang="en-AU"/>
              <a:t>Pre-determination/Claims 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A948B-EC2C-462D-9A99-323053BE3A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2570C-04E9-4972-B6C7-A4E4413EEE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A694AFB-1491-40C5-A921-DC6C038BFFE9}"/>
              </a:ext>
            </a:extLst>
          </p:cNvPr>
          <p:cNvSpPr txBox="1">
            <a:spLocks/>
          </p:cNvSpPr>
          <p:nvPr/>
        </p:nvSpPr>
        <p:spPr bwMode="auto">
          <a:xfrm>
            <a:off x="5356225" y="1357313"/>
            <a:ext cx="37877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/>
              <a:t>Admission forms</a:t>
            </a:r>
          </a:p>
          <a:p>
            <a:r>
              <a:rPr lang="en-AU" sz="2400"/>
              <a:t>Satisfaction survey</a:t>
            </a:r>
          </a:p>
          <a:p>
            <a:r>
              <a:rPr lang="en-AU" sz="2400"/>
              <a:t>Surgical checklists</a:t>
            </a:r>
          </a:p>
          <a:p>
            <a:r>
              <a:rPr lang="en-AU" sz="2400"/>
              <a:t>Public Health Reporting</a:t>
            </a:r>
          </a:p>
          <a:p>
            <a:r>
              <a:rPr lang="en-AU" sz="2400"/>
              <a:t>Insurance/Payments</a:t>
            </a:r>
          </a:p>
          <a:p>
            <a:r>
              <a:rPr lang="en-AU" sz="2400"/>
              <a:t>General data entry</a:t>
            </a:r>
          </a:p>
          <a:p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6740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2594-18E9-4202-A25F-D700E7D0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8385"/>
            <a:ext cx="5276944" cy="779921"/>
          </a:xfrm>
        </p:spPr>
        <p:txBody>
          <a:bodyPr/>
          <a:lstStyle/>
          <a:p>
            <a:r>
              <a:rPr lang="en-CA" sz="2800"/>
              <a:t>Why use forms?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D041DF-033A-47F2-ADF5-8F3B88540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sz="2000" err="1"/>
              <a:t>AllergyIntolerance</a:t>
            </a:r>
            <a:endParaRPr lang="en-CA" sz="2000"/>
          </a:p>
          <a:p>
            <a:r>
              <a:rPr lang="en-CA" sz="2000"/>
              <a:t>Condition</a:t>
            </a:r>
          </a:p>
          <a:p>
            <a:r>
              <a:rPr lang="en-CA" sz="2000"/>
              <a:t>Encounter</a:t>
            </a:r>
          </a:p>
          <a:p>
            <a:r>
              <a:rPr lang="en-CA" sz="2000" err="1"/>
              <a:t>FamilyMemberHistory</a:t>
            </a:r>
            <a:endParaRPr lang="en-CA" sz="2000"/>
          </a:p>
          <a:p>
            <a:r>
              <a:rPr lang="en-CA" sz="2000" err="1"/>
              <a:t>MedicationStatement</a:t>
            </a:r>
            <a:endParaRPr lang="en-CA" sz="2000"/>
          </a:p>
          <a:p>
            <a:r>
              <a:rPr lang="en-CA" sz="2000"/>
              <a:t>Observation</a:t>
            </a:r>
          </a:p>
          <a:p>
            <a:r>
              <a:rPr lang="en-CA" sz="2000"/>
              <a:t>Patient</a:t>
            </a:r>
          </a:p>
          <a:p>
            <a:r>
              <a:rPr lang="en-CA" sz="2000"/>
              <a:t>100+ other 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DD8B1D-F398-477E-8815-E342593440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  <a:p>
            <a:endParaRPr lang="en-CA"/>
          </a:p>
          <a:p>
            <a:r>
              <a:rPr lang="en-CA"/>
              <a:t>QuestionnaireResponse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CCF77-9BAB-470C-BBE4-5CAF75E4C5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353BA-FD28-4955-8BC6-771D74344D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F2833-5F40-4224-8386-97A0271575DB}"/>
              </a:ext>
            </a:extLst>
          </p:cNvPr>
          <p:cNvSpPr txBox="1"/>
          <p:nvPr/>
        </p:nvSpPr>
        <p:spPr>
          <a:xfrm>
            <a:off x="3778983" y="2116747"/>
            <a:ext cx="84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23089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FCB151-C815-4AC6-B240-2701FA22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Forms provide: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854BD6-FD3B-4FD6-8F17-4810E2B1AA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Tight control over user experience:</a:t>
            </a:r>
          </a:p>
          <a:p>
            <a:pPr lvl="1"/>
            <a:r>
              <a:rPr lang="en-CA"/>
              <a:t>How questions are phrased</a:t>
            </a:r>
          </a:p>
          <a:p>
            <a:pPr lvl="1"/>
            <a:r>
              <a:rPr lang="en-CA"/>
              <a:t>What answer choices are permitted</a:t>
            </a:r>
          </a:p>
          <a:p>
            <a:pPr lvl="1"/>
            <a:r>
              <a:rPr lang="en-CA"/>
              <a:t>What gets asked when (and in what order)</a:t>
            </a:r>
          </a:p>
          <a:p>
            <a:pPr lvl="1"/>
            <a:r>
              <a:rPr lang="en-CA"/>
              <a:t>User interface ‘appearance’</a:t>
            </a:r>
          </a:p>
          <a:p>
            <a:pPr lvl="1"/>
            <a:r>
              <a:rPr lang="en-CA"/>
              <a:t>i.e. Consistency in data capture</a:t>
            </a:r>
          </a:p>
          <a:p>
            <a:r>
              <a:rPr lang="en-CA"/>
              <a:t>Full flexibility in what data is captured and how</a:t>
            </a:r>
          </a:p>
          <a:p>
            <a:r>
              <a:rPr lang="en-CA"/>
              <a:t>Very simple data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3F5F2-EE27-42ED-8EAA-3CF4D5DB0A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1BC27-5CB0-46EC-9192-D5590877FC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32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3BA0-4F4D-471D-B1C7-21F0D081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Forms for display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EE3D3-E411-4216-B8F6-D214FE1094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D2FB4-5C2C-4F53-8D2F-CFDBCFD984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2A790-1238-4CFF-BAFA-9DEF7500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542" y="908329"/>
            <a:ext cx="5046921" cy="384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14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1DD9-1BDC-4FE2-876E-1D072D33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Why use anything other than Forms?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F8B08-29E7-4EC6-9471-34D3A4DC9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/>
              <a:t>Questionnaire responses aren’t “standard”</a:t>
            </a:r>
          </a:p>
          <a:p>
            <a:pPr lvl="1"/>
            <a:r>
              <a:rPr lang="en-CA" sz="1800"/>
              <a:t>Inconsistent over time (different form ‘versions’)</a:t>
            </a:r>
          </a:p>
          <a:p>
            <a:pPr lvl="2"/>
            <a:r>
              <a:rPr lang="en-CA" sz="1800"/>
              <a:t>Forms change fairly often</a:t>
            </a:r>
          </a:p>
          <a:p>
            <a:pPr lvl="1"/>
            <a:r>
              <a:rPr lang="en-CA" sz="1800"/>
              <a:t>Inconsistent across organizations</a:t>
            </a:r>
          </a:p>
          <a:p>
            <a:pPr lvl="1"/>
            <a:r>
              <a:rPr lang="en-CA" sz="1800"/>
              <a:t>Meaning of elements influenced by previous questions</a:t>
            </a:r>
          </a:p>
          <a:p>
            <a:pPr lvl="2"/>
            <a:r>
              <a:rPr lang="en-CA" sz="1800"/>
              <a:t>“Address” means different things depending where it appears on the form</a:t>
            </a:r>
          </a:p>
          <a:p>
            <a:r>
              <a:rPr lang="en-CA" sz="2000"/>
              <a:t>In general, can’t query QuestionnaireResponse based on what the answers 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43C0D-CBBF-4A35-ABAA-2B5410FA1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25348-A81E-49B2-9D55-50EC22BD74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517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A403-7CC5-4F35-90AC-1F9DB6EC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Common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78CDD-8F6F-49B5-AB6A-B7EC548316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>
                <a:ea typeface="ヒラギノ角ゴ Pro W3"/>
              </a:rPr>
              <a:t>Use forms to capture data</a:t>
            </a:r>
          </a:p>
          <a:p>
            <a:pPr lvl="1"/>
            <a:r>
              <a:rPr lang="en-CA">
                <a:ea typeface="ヒラギノ角ゴ Pro W3"/>
              </a:rPr>
              <a:t>Especially when using ‘simple’ clients</a:t>
            </a:r>
          </a:p>
          <a:p>
            <a:pPr lvl="1"/>
            <a:r>
              <a:rPr lang="en-CA">
                <a:ea typeface="ヒラギノ角ゴ Pro W3"/>
              </a:rPr>
              <a:t>Possibly use ‘population’ to suck in data from existing records</a:t>
            </a:r>
          </a:p>
          <a:p>
            <a:r>
              <a:rPr lang="en-CA">
                <a:ea typeface="ヒラギノ角ゴ Pro W3"/>
              </a:rPr>
              <a:t>Extract data from form into other resources</a:t>
            </a:r>
          </a:p>
          <a:p>
            <a:r>
              <a:rPr lang="en-CA">
                <a:ea typeface="ヒラギノ角ゴ Pro W3"/>
              </a:rPr>
              <a:t>Use Provenance to track where the data came from</a:t>
            </a:r>
          </a:p>
          <a:p>
            <a:r>
              <a:rPr lang="en-CA">
                <a:ea typeface="ヒラギノ角ゴ Pro W3"/>
              </a:rPr>
              <a:t>Primarily pass around other resources</a:t>
            </a:r>
          </a:p>
          <a:p>
            <a:pPr lvl="1"/>
            <a:r>
              <a:rPr lang="en-CA">
                <a:ea typeface="ヒラギノ角ゴ Pro W3"/>
              </a:rPr>
              <a:t>Can pass around Provenance and original QuestionnaireResponse if needed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F9C6B-13F8-4A0E-8F1A-6C0D9F0B36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91B6F-489B-42F6-9D72-507DDB69D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44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C1814-7F4B-B6EA-FA19-3DEE710A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FFCE7-B398-DB2B-B214-3ED6EE7C62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D2499-0BE1-68E8-2E3C-28DD3E52F0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3CF8D7D-D5A6-C5BB-2D6F-F5BF2A702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179999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6802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A819DD50-8CBD-45AB-ACC2-B4A02B3F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59" y="-373706"/>
            <a:ext cx="7389835" cy="4829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FHIR Questionnaire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FD524-C356-4D3A-AA68-167B135F9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000"/>
              <a:t>Questionnaire</a:t>
            </a:r>
          </a:p>
          <a:p>
            <a:pPr lvl="1"/>
            <a:r>
              <a:rPr lang="en-AU" sz="1800"/>
              <a:t>Defines the fields in the form</a:t>
            </a:r>
          </a:p>
          <a:p>
            <a:r>
              <a:rPr lang="en-AU" sz="2000"/>
              <a:t>Value Set</a:t>
            </a:r>
          </a:p>
          <a:p>
            <a:pPr lvl="1"/>
            <a:r>
              <a:rPr lang="en-AU" sz="1800"/>
              <a:t>Allowed answers</a:t>
            </a:r>
          </a:p>
          <a:p>
            <a:r>
              <a:rPr lang="en-AU" sz="2000"/>
              <a:t>QuestionnaireResponse</a:t>
            </a:r>
          </a:p>
          <a:p>
            <a:pPr lvl="1"/>
            <a:r>
              <a:rPr lang="en-AU" sz="1800"/>
              <a:t>Specific set of answers</a:t>
            </a:r>
          </a:p>
          <a:p>
            <a:r>
              <a:rPr lang="en-AU" sz="2000"/>
              <a:t>Other</a:t>
            </a:r>
          </a:p>
          <a:p>
            <a:pPr lvl="1"/>
            <a:r>
              <a:rPr lang="en-AU" sz="1800"/>
              <a:t>Extensions, Operations, Profiles, Implementation Guides (incl SDC)</a:t>
            </a:r>
          </a:p>
        </p:txBody>
      </p:sp>
    </p:spTree>
    <p:extLst>
      <p:ext uri="{BB962C8B-B14F-4D97-AF65-F5344CB8AC3E}">
        <p14:creationId xmlns:p14="http://schemas.microsoft.com/office/powerpoint/2010/main" val="58671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FEBE-D107-4248-9FFB-6968C8C4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Questionnaire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056EA-B749-4FDB-AF35-9D3721A604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/>
              <a:t>Used to represent forms/surveys/case report forms/etc.</a:t>
            </a:r>
          </a:p>
          <a:p>
            <a:r>
              <a:rPr lang="en-CA" sz="2000"/>
              <a:t>Can capture any sort of information</a:t>
            </a:r>
          </a:p>
          <a:p>
            <a:pPr lvl="1"/>
            <a:r>
              <a:rPr lang="en-CA" sz="1800">
                <a:ea typeface="ヒラギノ角ゴ Pro W3"/>
              </a:rPr>
              <a:t>clinical, administrative, financial, research, public health…</a:t>
            </a:r>
          </a:p>
          <a:p>
            <a:r>
              <a:rPr lang="en-CA" sz="2000"/>
              <a:t>Hierarchical collections of questions</a:t>
            </a:r>
          </a:p>
          <a:p>
            <a:pPr lvl="1"/>
            <a:r>
              <a:rPr lang="en-CA" sz="1800">
                <a:ea typeface="ヒラギノ角ゴ Pro W3"/>
              </a:rPr>
              <a:t>May include ‘groups’ and instructions/guidance</a:t>
            </a:r>
          </a:p>
          <a:p>
            <a:pPr lvl="1"/>
            <a:r>
              <a:rPr lang="en-CA" sz="1800"/>
              <a:t>Control over allowed answer optionality, repetition, data type, options</a:t>
            </a:r>
          </a:p>
          <a:p>
            <a:pPr lvl="1"/>
            <a:r>
              <a:rPr lang="en-CA" sz="1800"/>
              <a:t>Some elements might be conditional</a:t>
            </a:r>
          </a:p>
          <a:p>
            <a:pPr lvl="2"/>
            <a:r>
              <a:rPr lang="en-CA" sz="1800"/>
              <a:t>e.g. “if question 2=female, then display question 5”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D0A1D-F1FD-4930-A48E-2D5B29D8D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2685-2424-419A-AB8C-D04A3E498D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770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3B38-966F-47D4-B0A5-6A9A1EB3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Structure of a Questionnaire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302F0-3471-4AF2-BE02-C0EC4F88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3FF35-DA05-4820-97EF-24E6A86250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767E6-F1B4-42BD-B141-8228E22952A5}"/>
              </a:ext>
            </a:extLst>
          </p:cNvPr>
          <p:cNvSpPr/>
          <p:nvPr/>
        </p:nvSpPr>
        <p:spPr bwMode="auto">
          <a:xfrm>
            <a:off x="887065" y="1085092"/>
            <a:ext cx="3589450" cy="3346950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r>
              <a:rPr lang="en-CA">
                <a:latin typeface="Arial" charset="0"/>
              </a:rPr>
              <a:t>Questionnaire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7F7045-9A59-4980-A55F-BEEA477664B4}"/>
              </a:ext>
            </a:extLst>
          </p:cNvPr>
          <p:cNvSpPr/>
          <p:nvPr/>
        </p:nvSpPr>
        <p:spPr bwMode="auto">
          <a:xfrm>
            <a:off x="1074137" y="1574132"/>
            <a:ext cx="1890210" cy="91810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r>
              <a:rPr lang="en-CA">
                <a:latin typeface="Arial" charset="0"/>
              </a:rPr>
              <a:t>Metadata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5C062-263E-4EE8-8B37-F023ECBE7B0B}"/>
              </a:ext>
            </a:extLst>
          </p:cNvPr>
          <p:cNvSpPr/>
          <p:nvPr/>
        </p:nvSpPr>
        <p:spPr bwMode="auto">
          <a:xfrm>
            <a:off x="1560190" y="2816271"/>
            <a:ext cx="1742844" cy="102802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r>
              <a:rPr lang="en-CA" sz="2800">
                <a:latin typeface="Arial" charset="0"/>
              </a:rPr>
              <a:t>Item</a:t>
            </a:r>
          </a:p>
          <a:p>
            <a:pPr defTabSz="685800" eaLnBrk="0" hangingPunct="0"/>
            <a:r>
              <a:rPr lang="en-CA" sz="1400">
                <a:latin typeface="Arial" charset="0"/>
              </a:rPr>
              <a:t>(Group, Question or</a:t>
            </a:r>
          </a:p>
          <a:p>
            <a:pPr defTabSz="685800" eaLnBrk="0" hangingPunct="0"/>
            <a:r>
              <a:rPr lang="en-CA" sz="1400">
                <a:latin typeface="Arial" charset="0"/>
              </a:rPr>
              <a:t>Display)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A7490C-AEF6-4BBE-BFF8-60CE60A0EDF5}"/>
              </a:ext>
            </a:extLst>
          </p:cNvPr>
          <p:cNvCxnSpPr>
            <a:stCxn id="9" idx="3"/>
          </p:cNvCxnSpPr>
          <p:nvPr/>
        </p:nvCxnSpPr>
        <p:spPr bwMode="auto">
          <a:xfrm>
            <a:off x="3303034" y="3330281"/>
            <a:ext cx="3237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623190-F4A3-479F-9A23-AF8A30A59BE0}"/>
              </a:ext>
            </a:extLst>
          </p:cNvPr>
          <p:cNvCxnSpPr/>
          <p:nvPr/>
        </p:nvCxnSpPr>
        <p:spPr bwMode="auto">
          <a:xfrm>
            <a:off x="3626821" y="3330281"/>
            <a:ext cx="0" cy="8685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7EA89F-C3CF-411C-B618-1D2B77237866}"/>
              </a:ext>
            </a:extLst>
          </p:cNvPr>
          <p:cNvCxnSpPr>
            <a:endCxn id="9" idx="2"/>
          </p:cNvCxnSpPr>
          <p:nvPr/>
        </p:nvCxnSpPr>
        <p:spPr bwMode="auto">
          <a:xfrm flipV="1">
            <a:off x="2431612" y="3844291"/>
            <a:ext cx="0" cy="3545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FBB9A0-6DFD-4E5D-8F32-14FD368141E2}"/>
              </a:ext>
            </a:extLst>
          </p:cNvPr>
          <p:cNvCxnSpPr/>
          <p:nvPr/>
        </p:nvCxnSpPr>
        <p:spPr bwMode="auto">
          <a:xfrm flipH="1">
            <a:off x="2431612" y="4198855"/>
            <a:ext cx="119521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9734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Name: Lloyd McKenzie</a:t>
            </a:r>
          </a:p>
          <a:p>
            <a:r>
              <a:rPr lang="en-US"/>
              <a:t>Company: Dogwood Health</a:t>
            </a:r>
          </a:p>
          <a:p>
            <a:r>
              <a:rPr lang="en-US"/>
              <a:t>Background:</a:t>
            </a:r>
          </a:p>
          <a:p>
            <a:pPr lvl="1"/>
            <a:r>
              <a:rPr lang="en-US"/>
              <a:t>One of FHIR’s 3 initial editors</a:t>
            </a:r>
          </a:p>
          <a:p>
            <a:pPr lvl="1"/>
            <a:r>
              <a:rPr lang="en-US"/>
              <a:t>Co-chair FHIR-Infrastructure, past chair FHIR Management Group</a:t>
            </a:r>
          </a:p>
          <a:p>
            <a:pPr lvl="1"/>
            <a:r>
              <a:rPr lang="en-US"/>
              <a:t>HL7 Fellow</a:t>
            </a:r>
          </a:p>
          <a:p>
            <a:pPr lvl="1"/>
            <a:r>
              <a:rPr lang="en-US"/>
              <a:t>Lead for both the ONC and international FHIR SDC projects</a:t>
            </a:r>
          </a:p>
          <a:p>
            <a:pPr lvl="1"/>
            <a:r>
              <a:rPr lang="en-US">
                <a:hlinkClick r:id="rId2"/>
              </a:rPr>
              <a:t>lloyd@dogwoodhealthconsulting.com</a:t>
            </a:r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2025 Health Level Seven ® International. All Rights Reserved. Published under the Creative Commons 3.0 Attribution </a:t>
            </a:r>
            <a:r>
              <a:rPr lang="en-CA" err="1"/>
              <a:t>Unported</a:t>
            </a:r>
            <a:r>
              <a:rPr lang="en-CA"/>
              <a:t> license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932F-46F2-40C2-BDCB-56E3E7A2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Questionnaire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8F943-C9F9-4182-8954-1046C70AD0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8EEC5-4714-48EC-958F-1E64A07C3B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F2E8D-2A79-4A25-B314-21EA4434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299"/>
            <a:ext cx="9144000" cy="36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FCF8-6AC5-4371-8AA4-0934983A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00758-43D7-4C07-96CF-140F43F576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/>
              <a:t>Groups</a:t>
            </a:r>
          </a:p>
          <a:p>
            <a:pPr lvl="1"/>
            <a:r>
              <a:rPr lang="en-CA" sz="1800"/>
              <a:t>Organize content of questionnaire</a:t>
            </a:r>
          </a:p>
          <a:p>
            <a:pPr lvl="1"/>
            <a:r>
              <a:rPr lang="en-CA" sz="1800"/>
              <a:t>Must have children</a:t>
            </a:r>
          </a:p>
          <a:p>
            <a:pPr lvl="1"/>
            <a:r>
              <a:rPr lang="en-CA" sz="1800"/>
              <a:t>Can’t have answers</a:t>
            </a:r>
          </a:p>
          <a:p>
            <a:r>
              <a:rPr lang="en-CA" sz="2000"/>
              <a:t>Questions</a:t>
            </a:r>
          </a:p>
          <a:p>
            <a:pPr lvl="1"/>
            <a:r>
              <a:rPr lang="en-CA" sz="1800"/>
              <a:t>Solicit information</a:t>
            </a:r>
          </a:p>
          <a:p>
            <a:pPr lvl="1"/>
            <a:r>
              <a:rPr lang="en-CA" sz="1800"/>
              <a:t>Must have answers (but can be optional)</a:t>
            </a:r>
          </a:p>
          <a:p>
            <a:r>
              <a:rPr lang="en-CA" sz="2000"/>
              <a:t>Display</a:t>
            </a:r>
          </a:p>
          <a:p>
            <a:pPr lvl="1"/>
            <a:r>
              <a:rPr lang="en-CA" sz="1800"/>
              <a:t>Additional text, no children, no answers</a:t>
            </a:r>
          </a:p>
          <a:p>
            <a:endParaRPr lang="en-US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7B71E-768A-4FAB-9024-2F66FCFA3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B0049-DCBD-4D93-8175-2F929A7B8B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72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Anatomy of a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797462"/>
            <a:ext cx="8228883" cy="3098780"/>
          </a:xfrm>
        </p:spPr>
        <p:txBody>
          <a:bodyPr/>
          <a:lstStyle/>
          <a:p>
            <a:endParaRPr lang="en-CA"/>
          </a:p>
          <a:p>
            <a:endParaRPr lang="en-CA"/>
          </a:p>
          <a:p>
            <a:r>
              <a:rPr lang="en-CA"/>
              <a:t>5.a) What pizza toppings would you like?</a:t>
            </a:r>
          </a:p>
          <a:p>
            <a:r>
              <a:rPr lang="en-CA"/>
              <a:t>  </a:t>
            </a:r>
            <a:r>
              <a:rPr lang="en-CA" sz="1800"/>
              <a:t>(choose at least 1)</a:t>
            </a:r>
            <a:endParaRPr lang="en-CA"/>
          </a:p>
          <a:p>
            <a:pPr lvl="1"/>
            <a:r>
              <a:rPr lang="en-CA"/>
              <a:t>Cheese</a:t>
            </a:r>
          </a:p>
          <a:p>
            <a:pPr lvl="1"/>
            <a:r>
              <a:rPr lang="en-CA"/>
              <a:t>Ham</a:t>
            </a:r>
          </a:p>
          <a:p>
            <a:pPr lvl="1"/>
            <a:r>
              <a:rPr lang="en-CA"/>
              <a:t>Mushrooms</a:t>
            </a:r>
          </a:p>
          <a:p>
            <a:pPr lvl="1"/>
            <a:r>
              <a:rPr lang="en-CA"/>
              <a:t>Other</a:t>
            </a:r>
          </a:p>
          <a:p>
            <a:pPr lvl="2"/>
            <a:r>
              <a:rPr lang="en-CA"/>
              <a:t>(please specify): ____________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  <p:grpSp>
        <p:nvGrpSpPr>
          <p:cNvPr id="31" name="Nested Question"/>
          <p:cNvGrpSpPr/>
          <p:nvPr/>
        </p:nvGrpSpPr>
        <p:grpSpPr>
          <a:xfrm>
            <a:off x="1741923" y="3200034"/>
            <a:ext cx="5086403" cy="1207807"/>
            <a:chOff x="1569894" y="4669160"/>
            <a:chExt cx="6781871" cy="1610409"/>
          </a:xfrm>
        </p:grpSpPr>
        <p:sp>
          <p:nvSpPr>
            <p:cNvPr id="9" name="Rectangle 8"/>
            <p:cNvSpPr/>
            <p:nvPr/>
          </p:nvSpPr>
          <p:spPr bwMode="auto">
            <a:xfrm>
              <a:off x="1569894" y="5857292"/>
              <a:ext cx="4893110" cy="422277"/>
            </a:xfrm>
            <a:prstGeom prst="rect">
              <a:avLst/>
            </a:prstGeom>
            <a:solidFill>
              <a:srgbClr val="CC3300">
                <a:alpha val="2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en-CA" sz="1350"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075401" y="4669160"/>
              <a:ext cx="3276364" cy="10790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r>
                <a:rPr lang="en-CA">
                  <a:latin typeface="Arial" charset="0"/>
                </a:rPr>
                <a:t>Nested “question” item </a:t>
              </a:r>
              <a:r>
                <a:rPr kumimoji="0" lang="en-CA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(enableWhen tied to “Other” answer)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 flipH="1">
              <a:off x="3791026" y="5173216"/>
              <a:ext cx="1249026" cy="6840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2" name="Options"/>
          <p:cNvGrpSpPr/>
          <p:nvPr/>
        </p:nvGrpSpPr>
        <p:grpSpPr>
          <a:xfrm>
            <a:off x="1339057" y="2604997"/>
            <a:ext cx="2619291" cy="1404357"/>
            <a:chOff x="1151620" y="3969060"/>
            <a:chExt cx="3492388" cy="1872476"/>
          </a:xfrm>
        </p:grpSpPr>
        <p:sp>
          <p:nvSpPr>
            <p:cNvPr id="8" name="Rectangle 7"/>
            <p:cNvSpPr/>
            <p:nvPr/>
          </p:nvSpPr>
          <p:spPr bwMode="auto">
            <a:xfrm>
              <a:off x="1151620" y="3969060"/>
              <a:ext cx="1836204" cy="1872476"/>
            </a:xfrm>
            <a:prstGeom prst="rect">
              <a:avLst/>
            </a:prstGeom>
            <a:solidFill>
              <a:srgbClr val="CC3300">
                <a:alpha val="2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en-CA" sz="135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203848" y="4567231"/>
              <a:ext cx="1440160" cy="7860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r>
                <a:rPr lang="en-CA">
                  <a:latin typeface="Arial" charset="0"/>
                </a:rPr>
                <a:t>option or options</a:t>
              </a:r>
            </a:p>
          </p:txBody>
        </p:sp>
        <p:cxnSp>
          <p:nvCxnSpPr>
            <p:cNvPr id="23" name="Straight Arrow Connector 22"/>
            <p:cNvCxnSpPr>
              <a:endCxn id="8" idx="3"/>
            </p:cNvCxnSpPr>
            <p:nvPr/>
          </p:nvCxnSpPr>
          <p:spPr bwMode="auto">
            <a:xfrm flipH="1" flipV="1">
              <a:off x="2987824" y="4905299"/>
              <a:ext cx="201488" cy="615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3" name="Required/Repeats"/>
          <p:cNvGrpSpPr/>
          <p:nvPr/>
        </p:nvGrpSpPr>
        <p:grpSpPr>
          <a:xfrm>
            <a:off x="916580" y="2194914"/>
            <a:ext cx="4902241" cy="876114"/>
            <a:chOff x="755576" y="3501008"/>
            <a:chExt cx="6536321" cy="1168152"/>
          </a:xfrm>
        </p:grpSpPr>
        <p:sp>
          <p:nvSpPr>
            <p:cNvPr id="7" name="Rectangle 6"/>
            <p:cNvSpPr/>
            <p:nvPr/>
          </p:nvSpPr>
          <p:spPr bwMode="auto">
            <a:xfrm>
              <a:off x="755576" y="3501008"/>
              <a:ext cx="2664296" cy="344015"/>
            </a:xfrm>
            <a:prstGeom prst="rect">
              <a:avLst/>
            </a:prstGeom>
            <a:solidFill>
              <a:srgbClr val="CC3300">
                <a:alpha val="2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en-CA" sz="1350">
                <a:latin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103948" y="3625044"/>
              <a:ext cx="3187949" cy="10441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r>
                <a:rPr lang="en-CA">
                  <a:latin typeface="Arial" charset="0"/>
                </a:rPr>
                <a:t>Child “display” item</a:t>
              </a:r>
              <a:br>
                <a:rPr lang="en-CA">
                  <a:latin typeface="Arial" charset="0"/>
                </a:rPr>
              </a:br>
              <a:r>
                <a:rPr kumimoji="0" lang="en-CA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(implies</a:t>
              </a:r>
              <a:r>
                <a:rPr kumimoji="0" lang="en-CA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required = true, repeats = true)</a:t>
              </a:r>
              <a:endParaRPr kumimoji="0" lang="en-CA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5" name="Straight Arrow Connector 24"/>
            <p:cNvCxnSpPr>
              <a:endCxn id="7" idx="3"/>
            </p:cNvCxnSpPr>
            <p:nvPr/>
          </p:nvCxnSpPr>
          <p:spPr bwMode="auto">
            <a:xfrm flipH="1" flipV="1">
              <a:off x="3419872" y="3673016"/>
              <a:ext cx="684076" cy="4920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Question"/>
          <p:cNvGrpSpPr/>
          <p:nvPr/>
        </p:nvGrpSpPr>
        <p:grpSpPr>
          <a:xfrm>
            <a:off x="1398669" y="1076599"/>
            <a:ext cx="4936815" cy="989309"/>
            <a:chOff x="1522781" y="2181929"/>
            <a:chExt cx="6582420" cy="1319079"/>
          </a:xfrm>
        </p:grpSpPr>
        <p:sp>
          <p:nvSpPr>
            <p:cNvPr id="6" name="Rectangle 5"/>
            <p:cNvSpPr/>
            <p:nvPr/>
          </p:nvSpPr>
          <p:spPr bwMode="auto">
            <a:xfrm>
              <a:off x="1522781" y="2996952"/>
              <a:ext cx="6582420" cy="504056"/>
            </a:xfrm>
            <a:prstGeom prst="rect">
              <a:avLst/>
            </a:prstGeom>
            <a:solidFill>
              <a:srgbClr val="CC3300">
                <a:alpha val="2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en-CA" sz="1350"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03948" y="2181929"/>
              <a:ext cx="936104" cy="4286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r>
                <a:rPr lang="en-CA">
                  <a:latin typeface="Arial" charset="0"/>
                </a:rPr>
                <a:t>Text</a:t>
              </a:r>
            </a:p>
          </p:txBody>
        </p:sp>
        <p:cxnSp>
          <p:nvCxnSpPr>
            <p:cNvPr id="15" name="Straight Arrow Connector 14"/>
            <p:cNvCxnSpPr>
              <a:endCxn id="6" idx="0"/>
            </p:cNvCxnSpPr>
            <p:nvPr/>
          </p:nvCxnSpPr>
          <p:spPr bwMode="auto">
            <a:xfrm>
              <a:off x="4547118" y="2610606"/>
              <a:ext cx="266873" cy="3863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" name="Label"/>
          <p:cNvGrpSpPr/>
          <p:nvPr/>
        </p:nvGrpSpPr>
        <p:grpSpPr>
          <a:xfrm>
            <a:off x="745817" y="1108347"/>
            <a:ext cx="789626" cy="957562"/>
            <a:chOff x="755576" y="2224259"/>
            <a:chExt cx="1052835" cy="1276749"/>
          </a:xfrm>
        </p:grpSpPr>
        <p:sp>
          <p:nvSpPr>
            <p:cNvPr id="5" name="Rectangle 4"/>
            <p:cNvSpPr/>
            <p:nvPr/>
          </p:nvSpPr>
          <p:spPr bwMode="auto">
            <a:xfrm>
              <a:off x="755576" y="2996952"/>
              <a:ext cx="792088" cy="504056"/>
            </a:xfrm>
            <a:prstGeom prst="rect">
              <a:avLst/>
            </a:prstGeom>
            <a:solidFill>
              <a:srgbClr val="CC3300">
                <a:alpha val="2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en-CA" sz="1350">
                <a:latin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755576" y="2224259"/>
              <a:ext cx="1052835" cy="4286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r>
                <a:rPr lang="en-CA">
                  <a:latin typeface="Arial" charset="0"/>
                </a:rPr>
                <a:t>Prefix</a:t>
              </a:r>
            </a:p>
          </p:txBody>
        </p:sp>
        <p:cxnSp>
          <p:nvCxnSpPr>
            <p:cNvPr id="12" name="Straight Arrow Connector 11"/>
            <p:cNvCxnSpPr>
              <a:endCxn id="5" idx="0"/>
            </p:cNvCxnSpPr>
            <p:nvPr/>
          </p:nvCxnSpPr>
          <p:spPr bwMode="auto">
            <a:xfrm flipH="1">
              <a:off x="1151620" y="2652937"/>
              <a:ext cx="108012" cy="344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796D94AF-41C3-4665-B523-99BBE1CF1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567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6311AF2-3B75-4F9F-9324-C7CD9F7D6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227743"/>
              </p:ext>
            </p:extLst>
          </p:nvPr>
        </p:nvGraphicFramePr>
        <p:xfrm>
          <a:off x="97973" y="67734"/>
          <a:ext cx="8964385" cy="4975042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053192">
                  <a:extLst>
                    <a:ext uri="{9D8B030D-6E8A-4147-A177-3AD203B41FA5}">
                      <a16:colId xmlns:a16="http://schemas.microsoft.com/office/drawing/2014/main" val="1206291500"/>
                    </a:ext>
                  </a:extLst>
                </a:gridCol>
                <a:gridCol w="1281793">
                  <a:extLst>
                    <a:ext uri="{9D8B030D-6E8A-4147-A177-3AD203B41FA5}">
                      <a16:colId xmlns:a16="http://schemas.microsoft.com/office/drawing/2014/main" val="1581915581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472436797"/>
                    </a:ext>
                  </a:extLst>
                </a:gridCol>
              </a:tblGrid>
              <a:tr h="38724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b="1"/>
                        <a:t>Item-Type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b="1"/>
                        <a:t>Response Type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b="1"/>
                        <a:t>Definition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436808"/>
                  </a:ext>
                </a:extLst>
              </a:tr>
              <a:tr h="38724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group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item</a:t>
                      </a:r>
                      <a:r>
                        <a:rPr lang="en-AU" sz="1100" i="1"/>
                        <a:t>(Group)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An item with children, may be repeating. Could be a section, table or other layout (e.g. tabs)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503807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display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i="1"/>
                        <a:t>(none)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Just a label to be displayed (no answer to be collected)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28627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err="1"/>
                        <a:t>boolean</a:t>
                      </a:r>
                      <a:endParaRPr lang="en-AU" sz="1100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valueBoolean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Yes/no answer (checkbox, radio group or similar)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266872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decimal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valueDecimal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AU" sz="1100"/>
                        <a:t>Real number answer (restricted textbox, slider, …)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348027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integer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valueInteger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Integer answer (restricted textbox, slider, …)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619913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date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valueDate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Date answer (restricted textbox, date picker …)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591581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err="1"/>
                        <a:t>dateTime</a:t>
                      </a:r>
                      <a:endParaRPr lang="en-AU" sz="1100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valueDateTime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AU" sz="1100"/>
                        <a:t>Date and time answer (restricted textbox, date picker …)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52190"/>
                  </a:ext>
                </a:extLst>
              </a:tr>
              <a:tr h="38724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time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valueTime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AU" sz="1100"/>
                        <a:t>Time only answer (hour:minute:second) answer independent of date (restricted textbox, …)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610602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string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valueString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Short free-text answer (single line textbox)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342098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text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valueString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Longer free-text answer, potentially multi-paragraph (multi-line textbox)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538898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err="1"/>
                        <a:t>url</a:t>
                      </a:r>
                      <a:endParaRPr lang="en-AU" sz="1100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valueUri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URL (website, FTP site, etc.) answer (restricted textbox)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817445"/>
                  </a:ext>
                </a:extLst>
              </a:tr>
              <a:tr h="558406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choice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valueCoding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Coding drawn from a list of options (specified in either the option property, or via the ValueSet referenced in the options property) as an answer (radio buttons, checkboxes, combobox, autocomplete …)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301094"/>
                  </a:ext>
                </a:extLst>
              </a:tr>
              <a:tr h="394834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open-choice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valueCoding or valueString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Coding drawn from a list of options (as with the choice type) or a free-text entry in a string (similar controls to choice, except with ability to include textbox)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281258"/>
                  </a:ext>
                </a:extLst>
              </a:tr>
              <a:tr h="38724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attachment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valueAttachment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Binary content such as a image, PDF, etc. as an answer (file selector …)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028570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reference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valueReference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A reference to another resource, e.g. practitioner, organization, etc. (resource finder?)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27339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quantity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valueQuantity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dirty="0"/>
                        <a:t>Question with a combination of a numeric value and unit. ()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995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3DFE693-E986-4F0F-90D1-327778538B56}"/>
              </a:ext>
            </a:extLst>
          </p:cNvPr>
          <p:cNvSpPr/>
          <p:nvPr/>
        </p:nvSpPr>
        <p:spPr>
          <a:xfrm>
            <a:off x="4571530" y="-725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http://hl7.org/</a:t>
            </a:r>
            <a:r>
              <a:rPr lang="en-AU">
                <a:hlinkClick r:id="rId3"/>
              </a:rPr>
              <a:t>fhir/</a:t>
            </a:r>
            <a:r>
              <a:rPr lang="en-AU" dirty="0">
                <a:hlinkClick r:id="rId3"/>
              </a:rPr>
              <a:t>r4</a:t>
            </a:r>
            <a:r>
              <a:rPr lang="en-AU">
                <a:hlinkClick r:id="rId3"/>
              </a:rPr>
              <a:t>/ valueset-item-type</a:t>
            </a:r>
            <a:r>
              <a:rPr lang="en-AU" dirty="0">
                <a:hlinkClick r:id="rId3"/>
              </a:rPr>
              <a:t>.html</a:t>
            </a:r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738AFE-AC8E-425A-B1B3-6B5DBB8C8C8A}"/>
              </a:ext>
            </a:extLst>
          </p:cNvPr>
          <p:cNvSpPr/>
          <p:nvPr/>
        </p:nvSpPr>
        <p:spPr>
          <a:xfrm>
            <a:off x="81642" y="3276860"/>
            <a:ext cx="926383" cy="883192"/>
          </a:xfrm>
          <a:prstGeom prst="rect">
            <a:avLst/>
          </a:prstGeom>
          <a:solidFill>
            <a:schemeClr val="tx2">
              <a:lumMod val="40000"/>
              <a:lumOff val="60000"/>
              <a:alpha val="3019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30C9-D000-4FC7-B516-623C59CC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Interaction with terminologies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8F74B-65EE-420A-A6EF-28C99009F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Questionnaire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6A223-585D-4674-910A-FB7473D2B95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34811" y="1753281"/>
            <a:ext cx="4040188" cy="3071813"/>
          </a:xfrm>
        </p:spPr>
        <p:txBody>
          <a:bodyPr/>
          <a:lstStyle/>
          <a:p>
            <a:r>
              <a:rPr lang="en-AU" sz="1500"/>
              <a:t>Item types</a:t>
            </a:r>
          </a:p>
          <a:p>
            <a:pPr lvl="1"/>
            <a:r>
              <a:rPr lang="en-AU" sz="1350"/>
              <a:t>Choice, open-choice</a:t>
            </a:r>
          </a:p>
          <a:p>
            <a:r>
              <a:rPr lang="en-AU" sz="1500" err="1"/>
              <a:t>Valueset</a:t>
            </a:r>
            <a:r>
              <a:rPr lang="en-AU" sz="1500"/>
              <a:t> reference (canonical!)</a:t>
            </a:r>
          </a:p>
          <a:p>
            <a:pPr lvl="1"/>
            <a:r>
              <a:rPr lang="en-AU" sz="1350" err="1"/>
              <a:t>Item.answerValueSet</a:t>
            </a:r>
            <a:endParaRPr lang="en-AU" sz="1350"/>
          </a:p>
          <a:p>
            <a:r>
              <a:rPr lang="en-AU" sz="1500"/>
              <a:t>Answer options</a:t>
            </a:r>
          </a:p>
          <a:p>
            <a:pPr lvl="1"/>
            <a:r>
              <a:rPr lang="en-AU" sz="1350" err="1"/>
              <a:t>valueCoding</a:t>
            </a:r>
            <a:endParaRPr lang="en-AU" sz="1350"/>
          </a:p>
          <a:p>
            <a:r>
              <a:rPr lang="en-AU" sz="1500"/>
              <a:t>Control selection</a:t>
            </a:r>
          </a:p>
          <a:p>
            <a:pPr lvl="1"/>
            <a:r>
              <a:rPr lang="en-AU" sz="1350"/>
              <a:t>Consider the number of potential entries in the list</a:t>
            </a:r>
          </a:p>
          <a:p>
            <a:pPr lvl="1"/>
            <a:r>
              <a:rPr lang="en-AU" sz="1350"/>
              <a:t>Checkboxes, radio buttons, </a:t>
            </a:r>
            <a:r>
              <a:rPr lang="en-AU" sz="1350" err="1"/>
              <a:t>comboboxes</a:t>
            </a:r>
            <a:r>
              <a:rPr lang="en-AU" sz="1350"/>
              <a:t>, autocomplete</a:t>
            </a:r>
          </a:p>
          <a:p>
            <a:pPr lvl="1"/>
            <a:endParaRPr lang="en-AU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B05104-475C-4E26-AB94-95CAD178924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2225" y="1133475"/>
            <a:ext cx="4041775" cy="479425"/>
          </a:xfrm>
        </p:spPr>
        <p:txBody>
          <a:bodyPr/>
          <a:lstStyle/>
          <a:p>
            <a:r>
              <a:rPr lang="en-AU"/>
              <a:t>Extensions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814297-0352-41EA-A2BB-D2AC89C9036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102225" y="1619250"/>
            <a:ext cx="4041775" cy="3071813"/>
          </a:xfrm>
        </p:spPr>
        <p:txBody>
          <a:bodyPr/>
          <a:lstStyle/>
          <a:p>
            <a:r>
              <a:rPr lang="en-AU" sz="1350">
                <a:hlinkClick r:id="rId3"/>
              </a:rPr>
              <a:t>questionnaire-</a:t>
            </a:r>
            <a:r>
              <a:rPr lang="en-AU" sz="1350" err="1">
                <a:hlinkClick r:id="rId3"/>
              </a:rPr>
              <a:t>optionExclusive</a:t>
            </a:r>
            <a:endParaRPr lang="en-AU" sz="1350"/>
          </a:p>
          <a:p>
            <a:r>
              <a:rPr lang="en-AU" sz="1350" err="1">
                <a:hlinkClick r:id="rId4" tooltip="A set of units that the user may choose when providing a quantity value."/>
              </a:rPr>
              <a:t>preferredTerminologyServer</a:t>
            </a:r>
            <a:endParaRPr lang="en-AU" sz="1350">
              <a:hlinkClick r:id="" action="ppaction://noaction"/>
            </a:endParaRPr>
          </a:p>
          <a:p>
            <a:r>
              <a:rPr lang="en-AU" sz="1350">
                <a:hlinkClick r:id="" action="ppaction://noaction"/>
              </a:rPr>
              <a:t>questionnaire-</a:t>
            </a:r>
            <a:r>
              <a:rPr lang="en-AU" sz="1350" err="1">
                <a:hlinkClick r:id="rId4" tooltip="A set of units that the user may choose when providing a quantity value."/>
              </a:rPr>
              <a:t>unitValueSet</a:t>
            </a:r>
            <a:endParaRPr lang="en-AU" sz="1350"/>
          </a:p>
          <a:p>
            <a:r>
              <a:rPr lang="en-AU" sz="1350">
                <a:hlinkClick r:id="rId5"/>
              </a:rPr>
              <a:t>11179-permitted-value-valueset</a:t>
            </a:r>
            <a:endParaRPr lang="en-AU" sz="1350"/>
          </a:p>
          <a:p>
            <a:r>
              <a:rPr lang="en-AU" sz="1350">
                <a:hlinkClick r:id="rId6"/>
              </a:rPr>
              <a:t>11179-permitted-value-conceptmap</a:t>
            </a:r>
            <a:endParaRPr lang="en-AU" sz="1350"/>
          </a:p>
          <a:p>
            <a:endParaRPr lang="en-AU" sz="1350"/>
          </a:p>
          <a:p>
            <a:pPr marL="0" indent="0">
              <a:buNone/>
            </a:pPr>
            <a:r>
              <a:rPr lang="en-AU" sz="1500" b="1"/>
              <a:t>Operations</a:t>
            </a:r>
          </a:p>
          <a:p>
            <a:pPr marL="0" indent="0">
              <a:buNone/>
            </a:pPr>
            <a:r>
              <a:rPr lang="en-AU" sz="1350"/>
              <a:t>Use the </a:t>
            </a:r>
            <a:r>
              <a:rPr lang="en-AU" sz="1350" err="1"/>
              <a:t>ValueSet</a:t>
            </a:r>
            <a:r>
              <a:rPr lang="en-AU" sz="1350"/>
              <a:t> </a:t>
            </a:r>
            <a:r>
              <a:rPr lang="en-AU" sz="1350" b="1"/>
              <a:t>$expand </a:t>
            </a:r>
            <a:r>
              <a:rPr lang="en-AU" sz="1350"/>
              <a:t>operation to either pre-load the values, or use the filter parameter for the auto-complete style usage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3228AD0-17A3-469F-9206-2639D5E3C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01485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87C0-72FA-41CB-9F19-47EB015D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QuestionnaireResponse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2A5C5-1BB2-480B-87AC-F353D45FC6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A single (fully or partially) completed form</a:t>
            </a:r>
          </a:p>
          <a:p>
            <a:r>
              <a:rPr lang="en-CA"/>
              <a:t>Ties to exactly one Questionnaire*</a:t>
            </a:r>
          </a:p>
          <a:p>
            <a:pPr lvl="1"/>
            <a:r>
              <a:rPr lang="en-CA"/>
              <a:t>Every ‘item’ in the QR points to one item in the Q</a:t>
            </a:r>
            <a:r>
              <a:rPr lang="en-CA" dirty="0"/>
              <a:t>(</a:t>
            </a:r>
            <a:r>
              <a:rPr lang="en-CA"/>
              <a:t>by linkId)</a:t>
            </a:r>
            <a:endParaRPr lang="en-CA" dirty="0"/>
          </a:p>
          <a:p>
            <a:pPr lvl="1"/>
            <a:r>
              <a:rPr lang="en-CA"/>
              <a:t>Structure of QR must match structure of Q</a:t>
            </a:r>
          </a:p>
          <a:p>
            <a:r>
              <a:rPr lang="en-CA"/>
              <a:t>Lets you </a:t>
            </a:r>
            <a:r>
              <a:rPr lang="en-CA" dirty="0"/>
              <a:t>see and compare “raw”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4A793-6C70-41C4-A4EA-01E6ABD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74470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9B55-0E24-45D7-9BFB-676E7D3A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QuestionnaireResponse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B0901-A5E6-48CB-B339-9B6E42D245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E1239-16C4-46F2-8B3E-07993377B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CFDAB-5496-4A8A-800E-98F2253B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9" y="989650"/>
            <a:ext cx="8066638" cy="36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00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Linking Questionnaire to QuestionnaireResponse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48F74F-A742-46A6-930C-574E64AD9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Questionnaire</a:t>
            </a:r>
            <a:endParaRPr lang="en-CA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/>
              <a:t>QuestionnaireResponse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20230"/>
            <a:ext cx="3182541" cy="2687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38" y="1814337"/>
            <a:ext cx="3362564" cy="307967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573778" y="2036253"/>
            <a:ext cx="3024336" cy="1512168"/>
            <a:chOff x="1907704" y="2060848"/>
            <a:chExt cx="4032448" cy="2016224"/>
          </a:xfrm>
        </p:grpSpPr>
        <p:cxnSp>
          <p:nvCxnSpPr>
            <p:cNvPr id="10" name="Straight Arrow Connector 9"/>
            <p:cNvCxnSpPr/>
            <p:nvPr/>
          </p:nvCxnSpPr>
          <p:spPr bwMode="auto">
            <a:xfrm flipH="1">
              <a:off x="1979712" y="2060848"/>
              <a:ext cx="396044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1907704" y="2060848"/>
              <a:ext cx="3960440" cy="20162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2" name="Group 21"/>
          <p:cNvGrpSpPr/>
          <p:nvPr/>
        </p:nvGrpSpPr>
        <p:grpSpPr>
          <a:xfrm>
            <a:off x="2735796" y="2414295"/>
            <a:ext cx="3020523" cy="1512168"/>
            <a:chOff x="2123728" y="2564904"/>
            <a:chExt cx="4027364" cy="2016224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H="1">
              <a:off x="2195736" y="2564904"/>
              <a:ext cx="3816424" cy="36004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 flipV="1">
              <a:off x="2123728" y="2924944"/>
              <a:ext cx="4027364" cy="16561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406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7D29-DE74-4728-9475-EABBBE26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Other relevant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0D259-86C4-4E35-A3B3-A2F6BC9F57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/>
              <a:t>CodeSystem &amp; ValueSet:</a:t>
            </a:r>
          </a:p>
          <a:p>
            <a:pPr lvl="1"/>
            <a:r>
              <a:rPr lang="en-CA" sz="1800"/>
              <a:t>Allow defining sets of answers that are shared or are externally managed</a:t>
            </a:r>
          </a:p>
          <a:p>
            <a:pPr lvl="1"/>
            <a:r>
              <a:rPr lang="en-CA" sz="1800"/>
              <a:t>Codes have both computable and human friendly views</a:t>
            </a:r>
          </a:p>
          <a:p>
            <a:pPr lvl="1"/>
            <a:r>
              <a:rPr lang="en-CA" sz="1800"/>
              <a:t>Can have numeric weights for calculations</a:t>
            </a:r>
          </a:p>
          <a:p>
            <a:r>
              <a:rPr lang="en-CA" sz="2000" err="1"/>
              <a:t>ConceptMap</a:t>
            </a:r>
            <a:endParaRPr lang="en-CA" sz="2000"/>
          </a:p>
          <a:p>
            <a:pPr lvl="1"/>
            <a:r>
              <a:rPr lang="en-CA" sz="1800"/>
              <a:t>Allows defining translations for questions</a:t>
            </a:r>
          </a:p>
          <a:p>
            <a:pPr lvl="2"/>
            <a:r>
              <a:rPr lang="en-CA" sz="1800"/>
              <a:t>and helpful for mapping </a:t>
            </a:r>
            <a:r>
              <a:rPr lang="en-CA" sz="1800" err="1"/>
              <a:t>QuestionnaireResponses</a:t>
            </a:r>
            <a:r>
              <a:rPr lang="en-CA" sz="1800"/>
              <a:t> to other resources</a:t>
            </a:r>
          </a:p>
          <a:p>
            <a:r>
              <a:rPr lang="en-CA" sz="2000"/>
              <a:t>StructureMap</a:t>
            </a:r>
          </a:p>
          <a:p>
            <a:pPr lvl="1"/>
            <a:r>
              <a:rPr lang="en-CA" sz="1800"/>
              <a:t>Can be used to map Questionnaire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8BD9C-2A92-48F2-82AE-F8583C8E0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34141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3F7EC-B734-5236-2238-ED18F7B17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0F108-53E0-4EAB-11D2-6A6BD0A8D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FE0A8-BE44-E213-836A-25641B6C37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F9138D5-06CD-2497-3BCA-F1B5FE6D4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979585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514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ヒラギノ角ゴ Pro W3"/>
              </a:rPr>
              <a:t>Can be </a:t>
            </a:r>
            <a:r>
              <a:rPr lang="en-US">
                <a:ea typeface="ヒラギノ角ゴ Pro W3"/>
              </a:rPr>
              <a:t>downloaded </a:t>
            </a:r>
            <a:r>
              <a:rPr lang="en-US" dirty="0">
                <a:ea typeface="ヒラギノ角ゴ Pro W3"/>
              </a:rPr>
              <a:t>from</a:t>
            </a:r>
            <a:r>
              <a:rPr lang="en-US">
                <a:ea typeface="ヒラギノ角ゴ Pro W3"/>
              </a:rPr>
              <a:t> the Ontario Health e-Learning site</a:t>
            </a:r>
            <a:r>
              <a:rPr lang="en-US" dirty="0">
                <a:ea typeface="ヒラギノ角ゴ Pro W3"/>
              </a:rPr>
              <a:t>:</a:t>
            </a:r>
          </a:p>
          <a:p>
            <a:pPr lvl="1"/>
            <a:r>
              <a:rPr lang="en-CA">
                <a:ea typeface="ヒラギノ角ゴ Pro W3"/>
                <a:hlinkClick r:id="rId2"/>
              </a:rPr>
              <a:t>https://</a:t>
            </a:r>
            <a:r>
              <a:rPr lang="en-CA" dirty="0">
                <a:ea typeface="ヒラギノ角ゴ Pro W3"/>
                <a:hlinkClick r:id="rId2"/>
              </a:rPr>
              <a:t>elearning</a:t>
            </a:r>
            <a:r>
              <a:rPr lang="en-CA">
                <a:ea typeface="ヒラギノ角ゴ Pro W3"/>
                <a:hlinkClick r:id="rId2"/>
              </a:rPr>
              <a:t>.ontariohealth.ca/login/</a:t>
            </a:r>
            <a:r>
              <a:rPr lang="en-CA" dirty="0">
                <a:ea typeface="ヒラギノ角ゴ Pro W3"/>
                <a:hlinkClick r:id="rId2"/>
              </a:rPr>
              <a:t>index</a:t>
            </a:r>
            <a:r>
              <a:rPr lang="en-CA">
                <a:ea typeface="ヒラギノ角ゴ Pro W3"/>
                <a:hlinkClick r:id="rId2"/>
              </a:rPr>
              <a:t>.php</a:t>
            </a:r>
            <a:endParaRPr lang="en-CA" dirty="0">
              <a:ea typeface="ヒラギノ角ゴ Pro W3"/>
            </a:endParaRPr>
          </a:p>
          <a:p>
            <a:pPr lvl="0"/>
            <a:r>
              <a:rPr lang="en-US" dirty="0">
                <a:ea typeface="ヒラギノ角ゴ Pro W3"/>
              </a:rPr>
              <a:t>Is licensed for use under the Creative Commons, specifically:</a:t>
            </a:r>
          </a:p>
          <a:p>
            <a:pPr lvl="1"/>
            <a:r>
              <a:rPr lang="en-CA" dirty="0">
                <a:ea typeface="ヒラギノ角ゴ Pro W3"/>
                <a:hlinkClick r:id="rId3"/>
              </a:rPr>
              <a:t>Creative Commons Attribution 3.0 </a:t>
            </a:r>
            <a:r>
              <a:rPr lang="en-CA" dirty="0" err="1">
                <a:ea typeface="ヒラギノ角ゴ Pro W3"/>
                <a:hlinkClick r:id="rId3"/>
              </a:rPr>
              <a:t>Unported</a:t>
            </a:r>
            <a:r>
              <a:rPr lang="en-CA" dirty="0">
                <a:ea typeface="ヒラギノ角ゴ Pro W3"/>
                <a:hlinkClick r:id="rId3"/>
              </a:rPr>
              <a:t> License</a:t>
            </a:r>
            <a:endParaRPr lang="en-CA" dirty="0">
              <a:ea typeface="ヒラギノ角ゴ Pro W3"/>
            </a:endParaRPr>
          </a:p>
          <a:p>
            <a:pPr lvl="1"/>
            <a:r>
              <a:rPr lang="en-US">
                <a:ea typeface="ヒラギノ角ゴ Pro W3"/>
              </a:rPr>
              <a:t>Do with it as you wish, so long as you give credit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2025 Health Level Seven ® International. All Rights Reserved. Published under the Creative Commons 3.0 Attribution </a:t>
            </a:r>
            <a:r>
              <a:rPr lang="en-CA" err="1"/>
              <a:t>Unported</a:t>
            </a:r>
            <a:r>
              <a:rPr lang="en-CA"/>
              <a:t> license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7" y="3226897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F217-1F71-4697-80C1-0A546CFE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is Structured Data Capture (SDC)?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75103-FF9C-4D8F-BF9F-A770CECA1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/>
              <a:t>Standardize/enhance capabilities of FHIR Questionnaires:</a:t>
            </a:r>
          </a:p>
          <a:p>
            <a:pPr lvl="1"/>
            <a:r>
              <a:rPr lang="en-CA" sz="1800"/>
              <a:t>Workflow</a:t>
            </a:r>
          </a:p>
          <a:p>
            <a:pPr lvl="1"/>
            <a:r>
              <a:rPr lang="en-CA" sz="1800"/>
              <a:t>Complex form rendering</a:t>
            </a:r>
          </a:p>
          <a:p>
            <a:pPr lvl="1"/>
            <a:r>
              <a:rPr lang="en-CA" sz="1800"/>
              <a:t>Complex form behavior</a:t>
            </a:r>
          </a:p>
          <a:p>
            <a:pPr lvl="1"/>
            <a:r>
              <a:rPr lang="en-CA" sz="1800"/>
              <a:t>Automatically populating forms</a:t>
            </a:r>
          </a:p>
          <a:p>
            <a:pPr lvl="1"/>
            <a:r>
              <a:rPr lang="en-CA" sz="1800"/>
              <a:t>Automatically extracting data from completed forms</a:t>
            </a:r>
          </a:p>
          <a:p>
            <a:pPr lvl="1"/>
            <a:r>
              <a:rPr lang="en-CA" sz="1800"/>
              <a:t>Adaptive forms</a:t>
            </a:r>
          </a:p>
          <a:p>
            <a:pPr lvl="1"/>
            <a:r>
              <a:rPr lang="en-CA" sz="1800"/>
              <a:t>Modular forms</a:t>
            </a:r>
          </a:p>
          <a:p>
            <a:pPr lvl="1"/>
            <a:r>
              <a:rPr lang="en-CA" sz="1800"/>
              <a:t>Form derivation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509EA-CF59-462D-BE8A-01BD2630AD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30990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ABAD49-DA05-4298-B5CD-F737F432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Exploring the SDC spec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89025F-71AA-49AB-9489-3B69AC06EB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>
                <a:hlinkClick r:id="rId2"/>
              </a:rPr>
              <a:t>http://hl7.org/fhir/uv/sdc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17ECA-1F72-4235-9E51-F4110E846B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BF40A-677C-4818-814F-09BD5C82F7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707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638C-9B33-B3D8-2397-FB588EC5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IHE SDC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0C2FD-D938-E6EB-798C-2B06DB8E6C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00E83-A103-8C7D-3A92-674F91F74A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8329F1-08B3-D5C0-2AF3-AB67A095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598" y="747238"/>
            <a:ext cx="5791517" cy="428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846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F2B4-7D61-6110-920B-80FD6B48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HL7 SDC vs. IHE SDC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15403-20D4-80D9-0CA2-EB562E24FE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1317E-99B2-0018-2B2E-72113A0A88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8212C-5E9D-A471-3828-E4938B028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HL7	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98639-7E98-A2A5-2A56-275757F4BF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XML, JSON, or TTL – standard resources</a:t>
            </a:r>
          </a:p>
          <a:p>
            <a:r>
              <a:rPr lang="en-US"/>
              <a:t>Questionnaire definition &amp; response are separate</a:t>
            </a:r>
          </a:p>
          <a:p>
            <a:r>
              <a:rPr lang="en-US"/>
              <a:t>Populate via different mechanisms from any FHIR data, continuous population possible</a:t>
            </a:r>
          </a:p>
          <a:p>
            <a:r>
              <a:rPr lang="en-CA"/>
              <a:t>Integrates with standard FHIR workflow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4D298-CE75-2256-9902-096E4C0AF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IHE</a:t>
            </a:r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E7AE98-8505-1F41-CD11-195BF37E06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XML only.  Custom schema</a:t>
            </a:r>
          </a:p>
          <a:p>
            <a:r>
              <a:rPr lang="en-US"/>
              <a:t>Questionnaire definition &amp; response are one instance</a:t>
            </a:r>
          </a:p>
          <a:p>
            <a:r>
              <a:rPr lang="en-US"/>
              <a:t>Populate from CDA, data element references only, initial pop. Only</a:t>
            </a:r>
          </a:p>
          <a:p>
            <a:r>
              <a:rPr lang="en-US"/>
              <a:t>Custom workflow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27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64CBA-3A1B-C0BC-C370-332A01922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EDDBA-BE22-8B69-80C8-EA46AA01A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FFF8F-7141-5948-BB1C-CC503C13D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58AEAE-72F4-1A85-347D-967FA3FAD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69588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8751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3913-8C9A-4662-8122-7BEE8A21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ECAB-1935-44C9-B158-F6E7DE1917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Complete a QuestionnaireResponse</a:t>
            </a:r>
          </a:p>
          <a:p>
            <a:pPr lvl="1"/>
            <a:r>
              <a:rPr lang="en-US"/>
              <a:t>Using LHC Forms SMART App</a:t>
            </a:r>
          </a:p>
          <a:p>
            <a:pPr lvl="1"/>
            <a:r>
              <a:rPr lang="en-US">
                <a:ea typeface="ヒラギノ角ゴ Pro W3"/>
              </a:rPr>
              <a:t>Complete a U.S. Surgeon General family health portrait</a:t>
            </a:r>
          </a:p>
          <a:p>
            <a:pPr lvl="2"/>
            <a:r>
              <a:rPr lang="en-US"/>
              <a:t>Think about what item types are used, how the form is structured</a:t>
            </a:r>
          </a:p>
          <a:p>
            <a:pPr lvl="2"/>
            <a:r>
              <a:rPr lang="en-US"/>
              <a:t>Fill in multiple repetitions at each layer possible</a:t>
            </a:r>
          </a:p>
          <a:p>
            <a:pPr lvl="1"/>
            <a:r>
              <a:rPr lang="en-US"/>
              <a:t>Show as QuestionnaireResponse</a:t>
            </a:r>
          </a:p>
          <a:p>
            <a:pPr lvl="1"/>
            <a:r>
              <a:rPr lang="en-US"/>
              <a:t>Look at the accompanying Questionnaire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15BBF-7959-4402-A2EC-DA1FEFE1D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61793-4909-40F4-B7E5-F3620A2DBB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8D460-0D98-575C-35D5-8D0908C0C981}"/>
              </a:ext>
            </a:extLst>
          </p:cNvPr>
          <p:cNvSpPr txBox="1"/>
          <p:nvPr/>
        </p:nvSpPr>
        <p:spPr>
          <a:xfrm>
            <a:off x="4373217" y="331739"/>
            <a:ext cx="345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hlinkClick r:id="rId2"/>
              </a:rPr>
              <a:t>https://lhcforms.nlm.nih.gov</a:t>
            </a:r>
            <a:endParaRPr lang="en-CA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2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0877-6310-4013-9992-E4C094B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1 -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246E4-7872-42E1-8976-A9B83E596E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Trace the linkage between </a:t>
            </a:r>
            <a:r>
              <a:rPr lang="en-US" err="1"/>
              <a:t>linkIds</a:t>
            </a:r>
            <a:r>
              <a:rPr lang="en-US"/>
              <a:t> in Questionnaire and QuestionnaireResponse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484CC-2E9B-43D9-90C1-F81E3A70A4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3FF86-A395-40E7-B4C2-C9BADC82C6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654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CB7B-4E66-43FA-9483-2895AA0B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C6EF0-CFA7-4EC0-92D8-CA10CB8371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ea typeface="ヒラギノ角ゴ Pro W3"/>
              </a:rPr>
              <a:t>Create a</a:t>
            </a:r>
            <a:r>
              <a:rPr lang="en-US"/>
              <a:t> </a:t>
            </a:r>
            <a:r>
              <a:rPr lang="en-US">
                <a:ea typeface="ヒラギノ角ゴ Pro W3"/>
              </a:rPr>
              <a:t>Questionnaire</a:t>
            </a:r>
          </a:p>
          <a:p>
            <a:pPr lvl="1"/>
            <a:r>
              <a:rPr lang="en-US"/>
              <a:t>Using the LHC Form Builder</a:t>
            </a:r>
          </a:p>
          <a:p>
            <a:pPr lvl="1"/>
            <a:r>
              <a:rPr lang="en-US">
                <a:ea typeface="ヒラギノ角ゴ Pro W3"/>
              </a:rPr>
              <a:t>Create a form that represents </a:t>
            </a:r>
            <a:br>
              <a:rPr lang="en-US" dirty="0"/>
            </a:br>
            <a:r>
              <a:rPr lang="en-US">
                <a:ea typeface="ヒラギノ角ゴ Pro W3"/>
              </a:rPr>
              <a:t>the form on the following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F5A6C-FE0C-499C-A000-5B5EB5CD35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EDF7D-E13F-4791-A047-066A7E09F5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378CE-CF97-20E8-3D5B-2F80D181614D}"/>
              </a:ext>
            </a:extLst>
          </p:cNvPr>
          <p:cNvSpPr txBox="1"/>
          <p:nvPr/>
        </p:nvSpPr>
        <p:spPr>
          <a:xfrm>
            <a:off x="4373217" y="331739"/>
            <a:ext cx="345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hlinkClick r:id="rId2"/>
              </a:rPr>
              <a:t>https://lhcforms.nlm.nih.gov</a:t>
            </a:r>
            <a:endParaRPr lang="en-CA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17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8D350-E6B5-4885-97A8-9B301924026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76C0B-5381-44C8-8A35-E6BD48A76C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69862"/>
          </a:xfrm>
        </p:spPr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D1881-B2F0-42CE-BCF6-17A4DE91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297"/>
            <a:ext cx="4761051" cy="2934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C71C9-59F6-4FC6-8C1F-0B479920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27" y="13091"/>
            <a:ext cx="4506573" cy="3548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2E66D-D2D2-4D64-99D3-C582645DB9F6}"/>
              </a:ext>
            </a:extLst>
          </p:cNvPr>
          <p:cNvSpPr txBox="1"/>
          <p:nvPr/>
        </p:nvSpPr>
        <p:spPr>
          <a:xfrm>
            <a:off x="4772014" y="4527562"/>
            <a:ext cx="42373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Excerpted from https://www.sampleforms.com/health-questionnaire-form.html</a:t>
            </a:r>
          </a:p>
        </p:txBody>
      </p:sp>
    </p:spTree>
    <p:extLst>
      <p:ext uri="{BB962C8B-B14F-4D97-AF65-F5344CB8AC3E}">
        <p14:creationId xmlns:p14="http://schemas.microsoft.com/office/powerpoint/2010/main" val="2631001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EA86-873E-40DF-81C2-F44F801F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2 -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E61C7-DAB2-4643-AD7A-C0AD830076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/>
              <a:t>How did you decide what was optional vs. required?</a:t>
            </a:r>
          </a:p>
          <a:p>
            <a:r>
              <a:rPr lang="en-US" sz="1800"/>
              <a:t>Did you make anything repeating?</a:t>
            </a:r>
          </a:p>
          <a:p>
            <a:r>
              <a:rPr lang="en-US" sz="1800"/>
              <a:t>How would the design of the form change if you wanted to populate FHIR resources?</a:t>
            </a:r>
          </a:p>
          <a:p>
            <a:r>
              <a:rPr lang="en-US" sz="1800"/>
              <a:t>Are height &amp; weight each one question or two?  Simple type or</a:t>
            </a:r>
            <a:r>
              <a:rPr lang="en-US" sz="1800">
                <a:ea typeface="ヒラギノ角ゴ Pro W3"/>
              </a:rPr>
              <a:t> </a:t>
            </a:r>
            <a:r>
              <a:rPr lang="en-US" sz="1800"/>
              <a:t>Quantity?</a:t>
            </a:r>
          </a:p>
          <a:p>
            <a:r>
              <a:rPr lang="en-US" sz="1800"/>
              <a:t>What codes did you use for medical history?</a:t>
            </a:r>
          </a:p>
          <a:p>
            <a:r>
              <a:rPr lang="en-US" sz="1800"/>
              <a:t>Does Address make sense as a single field?</a:t>
            </a:r>
          </a:p>
          <a:p>
            <a:r>
              <a:rPr lang="en-US" sz="1800"/>
              <a:t>How does the rendering of the Questionnaire differ from the original form?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2860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These slides include content from Brian Postlethwaite</a:t>
            </a:r>
          </a:p>
          <a:p>
            <a:r>
              <a:rPr lang="en-CA"/>
              <a:t>With updates by Lloyd McKenzie</a:t>
            </a:r>
          </a:p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2025 Health Level Seven ® International. All Rights Reserved. Published under the Creative Commons 3.0 Attribution </a:t>
            </a:r>
            <a:r>
              <a:rPr lang="en-CA" err="1"/>
              <a:t>Unported</a:t>
            </a:r>
            <a:r>
              <a:rPr lang="en-CA"/>
              <a:t> license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 descr="A close-up of colorful text&#10;&#10;Description automatically generated">
            <a:extLst>
              <a:ext uri="{FF2B5EF4-FFF2-40B4-BE49-F238E27FC236}">
                <a16:creationId xmlns:a16="http://schemas.microsoft.com/office/drawing/2014/main" id="{40919275-26A1-D572-B48B-AE1DAB8F1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077" y="2753510"/>
            <a:ext cx="2087548" cy="13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FEF50-9D07-1E3E-549F-E7F3C7ED3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F347-7AB9-267E-5E8E-F5558BE9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SDC Collection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A0B5E-A6E3-15D7-A51C-97BBF54A0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b="1">
                <a:ea typeface="ヒラギノ角ゴ Pro W3"/>
              </a:rPr>
              <a:t>SDC Overview</a:t>
            </a:r>
            <a:r>
              <a:rPr lang="en-US" sz="1800">
                <a:ea typeface="ヒラギノ角ゴ Pro W3"/>
              </a:rPr>
              <a:t> (you are here)</a:t>
            </a:r>
            <a:endParaRPr lang="en-US" sz="1800" b="1">
              <a:ea typeface="ヒラギノ角ゴ Pro W3"/>
            </a:endParaRPr>
          </a:p>
          <a:p>
            <a:r>
              <a:rPr lang="en-US" sz="1800">
                <a:ea typeface="ヒラギノ角ゴ Pro W3"/>
              </a:rPr>
              <a:t>SDC Workflow</a:t>
            </a:r>
          </a:p>
          <a:p>
            <a:r>
              <a:rPr lang="en-US" sz="1800">
                <a:ea typeface="ヒラギノ角ゴ Pro W3"/>
              </a:rPr>
              <a:t>SDC Expressions</a:t>
            </a:r>
          </a:p>
          <a:p>
            <a:r>
              <a:rPr lang="en-US" sz="1800">
                <a:ea typeface="ヒラギノ角ゴ Pro W3"/>
              </a:rPr>
              <a:t>SDC Rendering &amp; Behavior</a:t>
            </a:r>
          </a:p>
          <a:p>
            <a:r>
              <a:rPr lang="en-US" sz="1800">
                <a:ea typeface="ヒラギノ角ゴ Pro W3"/>
              </a:rPr>
              <a:t>SDC Population</a:t>
            </a:r>
          </a:p>
          <a:p>
            <a:r>
              <a:rPr lang="en-US" sz="1800">
                <a:ea typeface="ヒラギノ角ゴ Pro W3"/>
              </a:rPr>
              <a:t>SDC Extraction</a:t>
            </a:r>
          </a:p>
          <a:p>
            <a:r>
              <a:rPr lang="en-US" sz="1800">
                <a:ea typeface="ヒラギノ角ゴ Pro W3"/>
              </a:rPr>
              <a:t>SDC Adaptive Forms</a:t>
            </a:r>
          </a:p>
          <a:p>
            <a:r>
              <a:rPr lang="en-US" sz="1800">
                <a:ea typeface="ヒラギノ角ゴ Pro W3"/>
              </a:rPr>
              <a:t>SDC Modular &amp; Derived 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81BF7-3B2F-2CEC-B052-0569C71B20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9C9B4-F72B-B761-047E-B9C2D35C37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6" name="Picture 5" descr="A clipboard with a pen on it&#10;&#10;Description automatically generated">
            <a:extLst>
              <a:ext uri="{FF2B5EF4-FFF2-40B4-BE49-F238E27FC236}">
                <a16:creationId xmlns:a16="http://schemas.microsoft.com/office/drawing/2014/main" id="{DE610E08-A4E4-4739-BB97-8D84B04DD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5671" y="1454442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4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4FD4-5CA0-4659-8065-121B585E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Questions /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777B5-A66C-4406-AD5D-A4519495A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000" dirty="0">
                <a:hlinkClick r:id="rId2"/>
              </a:rPr>
              <a:t>lloyd@dogwoodhealthconsulting.com</a:t>
            </a:r>
            <a:r>
              <a:rPr lang="en-CA" sz="2000" dirty="0"/>
              <a:t>		</a:t>
            </a:r>
            <a:r>
              <a:rPr lang="en-CA" sz="2000" dirty="0">
                <a:hlinkClick r:id="rId3"/>
              </a:rPr>
              <a:t>http://hl7.org/fhir/uv/sdc</a:t>
            </a: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dirty="0"/>
              <a:t>Or, better yet, include the community and ask/discuss on </a:t>
            </a:r>
            <a:r>
              <a:rPr lang="en-CA" dirty="0">
                <a:hlinkClick r:id="rId4"/>
              </a:rPr>
              <a:t>https://chat.fhir.org/#narrow/channel/179255-questionnaire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E4424E-E4C1-10F2-8130-25D8162AC073}"/>
              </a:ext>
            </a:extLst>
          </p:cNvPr>
          <p:cNvGrpSpPr/>
          <p:nvPr/>
        </p:nvGrpSpPr>
        <p:grpSpPr>
          <a:xfrm>
            <a:off x="2646128" y="2850117"/>
            <a:ext cx="2572111" cy="2152533"/>
            <a:chOff x="2646128" y="2565307"/>
            <a:chExt cx="2572111" cy="21525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2C7F0A-9133-4E4A-93FB-471895A1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5759" y="3244928"/>
              <a:ext cx="1292480" cy="147291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84ADD6-8920-456F-8598-EFE37BF9A7B3}"/>
                </a:ext>
              </a:extLst>
            </p:cNvPr>
            <p:cNvSpPr/>
            <p:nvPr/>
          </p:nvSpPr>
          <p:spPr>
            <a:xfrm>
              <a:off x="3982316" y="3082355"/>
              <a:ext cx="1122218" cy="12454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096A40-77E2-46CD-AD07-1F817092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497" y="2844684"/>
              <a:ext cx="1420742" cy="155334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8690A7-9186-4FAD-B512-3BB0AEC6A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657920">
              <a:off x="2686451" y="2524984"/>
              <a:ext cx="1472700" cy="15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06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EAC5-7588-FFA5-7808-DD6CACB9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SDC Collection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F06E4-AA8E-0233-8B95-FA7FA4341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b="1">
                <a:ea typeface="ヒラギノ角ゴ Pro W3"/>
              </a:rPr>
              <a:t>SDC Overview</a:t>
            </a:r>
            <a:r>
              <a:rPr lang="en-US" sz="1800">
                <a:ea typeface="ヒラギノ角ゴ Pro W3"/>
              </a:rPr>
              <a:t> (you are here)</a:t>
            </a:r>
            <a:endParaRPr lang="en-US" sz="1800" b="1">
              <a:ea typeface="ヒラギノ角ゴ Pro W3"/>
            </a:endParaRPr>
          </a:p>
          <a:p>
            <a:r>
              <a:rPr lang="en-US" sz="1800">
                <a:ea typeface="ヒラギノ角ゴ Pro W3"/>
              </a:rPr>
              <a:t>SDC Workflow</a:t>
            </a:r>
          </a:p>
          <a:p>
            <a:r>
              <a:rPr lang="en-US" sz="1800">
                <a:ea typeface="ヒラギノ角ゴ Pro W3"/>
              </a:rPr>
              <a:t>SDC Expressions</a:t>
            </a:r>
          </a:p>
          <a:p>
            <a:r>
              <a:rPr lang="en-US" sz="1800">
                <a:ea typeface="ヒラギノ角ゴ Pro W3"/>
              </a:rPr>
              <a:t>SDC Rendering &amp; Behavior</a:t>
            </a:r>
          </a:p>
          <a:p>
            <a:r>
              <a:rPr lang="en-US" sz="1800">
                <a:ea typeface="ヒラギノ角ゴ Pro W3"/>
              </a:rPr>
              <a:t>SDC Population</a:t>
            </a:r>
          </a:p>
          <a:p>
            <a:r>
              <a:rPr lang="en-US" sz="1800">
                <a:ea typeface="ヒラギノ角ゴ Pro W3"/>
              </a:rPr>
              <a:t>SDC Extraction</a:t>
            </a:r>
          </a:p>
          <a:p>
            <a:r>
              <a:rPr lang="en-US" sz="1800">
                <a:ea typeface="ヒラギノ角ゴ Pro W3"/>
              </a:rPr>
              <a:t>SDC Adaptive Forms</a:t>
            </a:r>
          </a:p>
          <a:p>
            <a:r>
              <a:rPr lang="en-US" sz="1800">
                <a:ea typeface="ヒラギノ角ゴ Pro W3"/>
              </a:rPr>
              <a:t>SDC Modular &amp; Derived 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3CAF6-E711-E44D-32E7-0E369101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D9DB-A44F-677D-5488-97739A333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 descr="A clipboard with a pen on it&#10;&#10;Description automatically generated">
            <a:extLst>
              <a:ext uri="{FF2B5EF4-FFF2-40B4-BE49-F238E27FC236}">
                <a16:creationId xmlns:a16="http://schemas.microsoft.com/office/drawing/2014/main" id="{C9EDB3DB-CE39-5FF2-E874-A8F64B6F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5671" y="1454442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796A-703C-4177-BA46-441C4ECE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D942B-24C0-401F-A1D8-9D7B5AADF7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You should be able to:</a:t>
            </a:r>
          </a:p>
          <a:p>
            <a:pPr lvl="1"/>
            <a:r>
              <a:rPr lang="en-CA"/>
              <a:t>list the key use-cases for forms in FHIR</a:t>
            </a:r>
          </a:p>
          <a:p>
            <a:pPr lvl="1"/>
            <a:r>
              <a:rPr lang="en-CA"/>
              <a:t>describe the key resources involved in representing forms in FHIR and how they relate</a:t>
            </a:r>
          </a:p>
          <a:p>
            <a:pPr lvl="1"/>
            <a:r>
              <a:rPr lang="en-CA"/>
              <a:t>explain the use of the key data elements that define a Questionnaire</a:t>
            </a:r>
          </a:p>
          <a:p>
            <a:pPr lvl="1"/>
            <a:r>
              <a:rPr lang="en-CA"/>
              <a:t>describe the difference between the FHIR core specification and the SDC implementation guide</a:t>
            </a:r>
          </a:p>
          <a:p>
            <a:pPr lvl="1"/>
            <a:r>
              <a:rPr lang="en-CA"/>
              <a:t>list the key enhancements provided by the SDC IG</a:t>
            </a:r>
          </a:p>
        </p:txBody>
      </p:sp>
      <p:pic>
        <p:nvPicPr>
          <p:cNvPr id="5" name="Picture 4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DD39877A-0B4E-8D3E-F3C6-4FA60DDB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8896" y="426119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1092-A7C1-4AE4-8FF2-1BC7942B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Demo and 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1739B-E2B3-44DF-8DD5-F923F94333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>
                <a:ea typeface="ヒラギノ角ゴ Pro W3"/>
              </a:rPr>
              <a:t>NLM LHC form designer &amp; filler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b="1">
                <a:ea typeface="ヒラギノ角ゴ Pro W3"/>
                <a:hlinkClick r:id="rId2"/>
              </a:rPr>
              <a:t>https://lhcforms.nlm.nih.gov</a:t>
            </a:r>
            <a:endParaRPr lang="en-CA" b="1">
              <a:ea typeface="ヒラギノ角ゴ Pro W3"/>
            </a:endParaRPr>
          </a:p>
          <a:p>
            <a:r>
              <a:rPr lang="en-CA">
                <a:ea typeface="ヒラギノ角ゴ Pro W3"/>
              </a:rPr>
              <a:t>Beda Software form designer &amp; filler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>
                <a:ea typeface="ヒラギノ角ゴ Pro W3"/>
                <a:hlinkClick r:id="rId3"/>
              </a:rPr>
              <a:t>https://sdc.beda.software</a:t>
            </a:r>
          </a:p>
          <a:p>
            <a:r>
              <a:rPr lang="en-CA">
                <a:ea typeface="ヒラギノ角ゴ Pro W3"/>
              </a:rPr>
              <a:t>Telstra Health form designer &amp; filler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>
                <a:ea typeface="ヒラギノ角ゴ Pro W3"/>
                <a:hlinkClick r:id="rId4"/>
              </a:rPr>
              <a:t>http://smartqedit4.azurewebsites.net</a:t>
            </a:r>
          </a:p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BD1AE-F9E6-49DF-875A-5E0016970F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pic>
        <p:nvPicPr>
          <p:cNvPr id="6" name="Picture 5" descr="A hammer and wrench crossed&#10;&#10;Description automatically generated">
            <a:extLst>
              <a:ext uri="{FF2B5EF4-FFF2-40B4-BE49-F238E27FC236}">
                <a16:creationId xmlns:a16="http://schemas.microsoft.com/office/drawing/2014/main" id="{98D81CF4-831D-B1C1-417D-ABD2B9EA7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82079" y="2465914"/>
            <a:ext cx="1925085" cy="1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0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B6EB2-E636-0F7D-9B07-DF8F8BAA0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9869D-2125-7CEE-24D0-08DCA9FA98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7A2934B-DAC6-3A2D-9B70-D1507B65F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293015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050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D380B-0A89-40F1-76B1-796BB7FB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E22FD-0F4F-8C68-1F69-6CAAB6117E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7B6A0-2CA4-24E0-C1B7-758CB5B2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A5410C0-B3D9-AABE-D132-E530944D7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96435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92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6A228CEBB844FBC6B8633F16E3300" ma:contentTypeVersion="4" ma:contentTypeDescription="Create a new document." ma:contentTypeScope="" ma:versionID="5b56d2be9ea1ecaf21ca08678214dcd0">
  <xsd:schema xmlns:xsd="http://www.w3.org/2001/XMLSchema" xmlns:xs="http://www.w3.org/2001/XMLSchema" xmlns:p="http://schemas.microsoft.com/office/2006/metadata/properties" xmlns:ns2="2371556d-c2f8-4c27-a7c5-4c2acf225d27" targetNamespace="http://schemas.microsoft.com/office/2006/metadata/properties" ma:root="true" ma:fieldsID="e32f1ed78c00c18b31e32be9b8f4ba9c" ns2:_="">
    <xsd:import namespace="2371556d-c2f8-4c27-a7c5-4c2acf225d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1556d-c2f8-4c27-a7c5-4c2acf225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49F0E2-7DCE-469B-8948-1D0A588231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1DC7D4-22C5-4AB3-9E6D-2B7D8ADB2416}">
  <ds:schemaRefs>
    <ds:schemaRef ds:uri="2371556d-c2f8-4c27-a7c5-4c2acf225d2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95AA1A-76E5-4C51-A25C-C0A5F41CD5BF}">
  <ds:schemaRefs>
    <ds:schemaRef ds:uri="2371556d-c2f8-4c27-a7c5-4c2acf225d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9</TotalTime>
  <Words>2632</Words>
  <Application>Microsoft Office PowerPoint</Application>
  <PresentationFormat>On-screen Show (16:9)</PresentationFormat>
  <Paragraphs>405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ヒラギノ角ゴ Pro W3</vt:lpstr>
      <vt:lpstr>Office Theme</vt:lpstr>
      <vt:lpstr>PowerPoint Presentation</vt:lpstr>
      <vt:lpstr>Who am I?</vt:lpstr>
      <vt:lpstr>This presentation</vt:lpstr>
      <vt:lpstr>Credit</vt:lpstr>
      <vt:lpstr>The SDC Collection</vt:lpstr>
      <vt:lpstr>Objectives</vt:lpstr>
      <vt:lpstr>Demo and hands-on</vt:lpstr>
      <vt:lpstr>PowerPoint Presentation</vt:lpstr>
      <vt:lpstr>PowerPoint Presentation</vt:lpstr>
      <vt:lpstr>Forms in Healthcare</vt:lpstr>
      <vt:lpstr>Why use forms?</vt:lpstr>
      <vt:lpstr>Forms provide:</vt:lpstr>
      <vt:lpstr>Forms for display </vt:lpstr>
      <vt:lpstr>Why use anything other than Forms?</vt:lpstr>
      <vt:lpstr>Common pattern</vt:lpstr>
      <vt:lpstr>PowerPoint Presentation</vt:lpstr>
      <vt:lpstr>FHIR Questionnaire Resources</vt:lpstr>
      <vt:lpstr>Questionnaire</vt:lpstr>
      <vt:lpstr>Structure of a Questionnaire</vt:lpstr>
      <vt:lpstr>Questionnaire</vt:lpstr>
      <vt:lpstr>Types of item</vt:lpstr>
      <vt:lpstr>Anatomy of a Question</vt:lpstr>
      <vt:lpstr>PowerPoint Presentation</vt:lpstr>
      <vt:lpstr>Interaction with terminologies</vt:lpstr>
      <vt:lpstr>QuestionnaireResponse</vt:lpstr>
      <vt:lpstr>QuestionnaireResponse</vt:lpstr>
      <vt:lpstr>Linking Questionnaire to QuestionnaireResponse</vt:lpstr>
      <vt:lpstr>Other relevant resources</vt:lpstr>
      <vt:lpstr>PowerPoint Presentation</vt:lpstr>
      <vt:lpstr>What is Structured Data Capture (SDC)?</vt:lpstr>
      <vt:lpstr>Exploring the SDC spec</vt:lpstr>
      <vt:lpstr>IHE SDC</vt:lpstr>
      <vt:lpstr>HL7 SDC vs. IHE SDC</vt:lpstr>
      <vt:lpstr>PowerPoint Presentation</vt:lpstr>
      <vt:lpstr>Exercise 1</vt:lpstr>
      <vt:lpstr>Exercise 1 - Discussion</vt:lpstr>
      <vt:lpstr>Exercise 2</vt:lpstr>
      <vt:lpstr>PowerPoint Presentation</vt:lpstr>
      <vt:lpstr>Exercise 2 - discussion</vt:lpstr>
      <vt:lpstr>The SDC Collection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54</cp:revision>
  <dcterms:created xsi:type="dcterms:W3CDTF">2019-03-22T18:05:01Z</dcterms:created>
  <dcterms:modified xsi:type="dcterms:W3CDTF">2025-03-03T18:22:03Z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0x01010046B6A228CEBB844FBC6B8633F16E3300</vt:lpwstr>
  </property>
</Properties>
</file>